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4" r:id="rId2"/>
  </p:sldMasterIdLst>
  <p:notesMasterIdLst>
    <p:notesMasterId r:id="rId11"/>
  </p:notesMasterIdLst>
  <p:sldIdLst>
    <p:sldId id="256" r:id="rId3"/>
    <p:sldId id="282" r:id="rId4"/>
    <p:sldId id="266" r:id="rId5"/>
    <p:sldId id="270" r:id="rId6"/>
    <p:sldId id="291" r:id="rId7"/>
    <p:sldId id="271" r:id="rId8"/>
    <p:sldId id="287" r:id="rId9"/>
    <p:sldId id="289" r:id="rId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l Grayson" initials="JG" lastIdx="1" clrIdx="0">
    <p:extLst>
      <p:ext uri="{19B8F6BF-5375-455C-9EA6-DF929625EA0E}">
        <p15:presenceInfo xmlns:p15="http://schemas.microsoft.com/office/powerpoint/2012/main" userId="532f5bff4f2c4d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8070A"/>
    <a:srgbClr val="FF0000"/>
    <a:srgbClr val="92AEE3"/>
    <a:srgbClr val="90AADA"/>
    <a:srgbClr val="8076BE"/>
    <a:srgbClr val="A498F0"/>
    <a:srgbClr val="75B689"/>
    <a:srgbClr val="00B017"/>
    <a:srgbClr val="4CB6CD"/>
    <a:srgbClr val="4E9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B4E2B-6022-8E41-99FB-9C12DCA1A79D}" v="6" dt="2023-04-04T10:52:39.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60612"/>
  </p:normalViewPr>
  <p:slideViewPr>
    <p:cSldViewPr snapToGrid="0">
      <p:cViewPr varScale="1">
        <p:scale>
          <a:sx n="100" d="100"/>
          <a:sy n="100" d="100"/>
        </p:scale>
        <p:origin x="1144" y="160"/>
      </p:cViewPr>
      <p:guideLst>
        <p:guide orient="horz" pos="1620"/>
        <p:guide pos="2880"/>
      </p:guideLst>
    </p:cSldViewPr>
  </p:slideViewPr>
  <p:notesTextViewPr>
    <p:cViewPr>
      <p:scale>
        <a:sx n="155" d="100"/>
        <a:sy n="155" d="100"/>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3333333333333"/>
          <c:y val="1.8749999999999999E-2"/>
          <c:w val="0.62916666666666665"/>
          <c:h val="0.94374999999999998"/>
        </c:manualLayout>
      </c:layout>
      <c:pieChart>
        <c:varyColors val="1"/>
        <c:ser>
          <c:idx val="0"/>
          <c:order val="0"/>
          <c:tx>
            <c:strRef>
              <c:f>Sheet1!$B$1</c:f>
              <c:strCache>
                <c:ptCount val="1"/>
                <c:pt idx="0">
                  <c:v>%</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A-C923-144A-9355-F1AB9050BE33}"/>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9-C923-144A-9355-F1AB9050BE33}"/>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8-C923-144A-9355-F1AB9050BE33}"/>
              </c:ext>
            </c:extLst>
          </c:dPt>
          <c:dPt>
            <c:idx val="3"/>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7-C923-144A-9355-F1AB9050BE33}"/>
              </c:ext>
            </c:extLst>
          </c:dPt>
          <c:dPt>
            <c:idx val="4"/>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6-C923-144A-9355-F1AB9050BE33}"/>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A-C923-144A-9355-F1AB9050BE33}"/>
                </c:ext>
              </c:extLst>
            </c:dLbl>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9-C923-144A-9355-F1AB9050BE3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Renewable</c:v>
                </c:pt>
                <c:pt idx="1">
                  <c:v>Nuclear</c:v>
                </c:pt>
                <c:pt idx="2">
                  <c:v>Oil</c:v>
                </c:pt>
                <c:pt idx="3">
                  <c:v>Coal</c:v>
                </c:pt>
                <c:pt idx="4">
                  <c:v>Natural Gas</c:v>
                </c:pt>
              </c:strCache>
            </c:strRef>
          </c:cat>
          <c:val>
            <c:numRef>
              <c:f>Sheet1!$B$2:$B$6</c:f>
              <c:numCache>
                <c:formatCode>General</c:formatCode>
                <c:ptCount val="5"/>
                <c:pt idx="0">
                  <c:v>12</c:v>
                </c:pt>
                <c:pt idx="1">
                  <c:v>9</c:v>
                </c:pt>
                <c:pt idx="2">
                  <c:v>14</c:v>
                </c:pt>
                <c:pt idx="3">
                  <c:v>12</c:v>
                </c:pt>
                <c:pt idx="4">
                  <c:v>34</c:v>
                </c:pt>
              </c:numCache>
            </c:numRef>
          </c:val>
          <c:extLst>
            <c:ext xmlns:c16="http://schemas.microsoft.com/office/drawing/2014/chart" uri="{C3380CC4-5D6E-409C-BE32-E72D297353CC}">
              <c16:uniqueId val="{00000000-C923-144A-9355-F1AB9050BE33}"/>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 I want to tell you in five minutes about climate solutions I have been working on for Riverdale: solar panels, electric leaf blowers, and electric school buses.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e3d05208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e3d05208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are the sources of electricity in the United States. Fossil fuels (in black) make up the majority. The two sources that do not emit are nuclear and renewables. These two need to scale up to replace fossil fuels in order to lower our emissions.</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1" i="0" u="sng" strike="noStrike" cap="none" dirty="0">
                <a:solidFill>
                  <a:srgbClr val="000000"/>
                </a:solidFill>
                <a:effectLst/>
                <a:latin typeface="Arial"/>
                <a:ea typeface="Arial"/>
                <a:cs typeface="Arial"/>
                <a:sym typeface="Arial"/>
              </a:rPr>
              <a:t>Scraps</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I believe the government should fund nuclear programs. Currently, regulations are so expensive for nuclear power. France and China have figured out a way to create nuclear power at a large scale.</a:t>
            </a:r>
          </a:p>
        </p:txBody>
      </p:sp>
    </p:spTree>
    <p:extLst>
      <p:ext uri="{BB962C8B-B14F-4D97-AF65-F5344CB8AC3E}">
        <p14:creationId xmlns:p14="http://schemas.microsoft.com/office/powerpoint/2010/main" val="88577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e3d05208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ee3d05208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Helvetica Neue" panose="02000503000000020004" pitchFamily="2" charset="0"/>
              </a:rPr>
              <a:t>Listen up, this is important. [slow] I believe the solution to climate change is through electrification and producing clean electricity.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b="0" i="0" u="none" strike="noStrike" dirty="0">
              <a:solidFill>
                <a:srgbClr val="000000"/>
              </a:solidFill>
              <a:effectLst/>
              <a:latin typeface="Helvetica Neue" panose="02000503000000020004"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e3d05208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e3d05208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cap="none" dirty="0">
                <a:latin typeface="Calibri" panose="020F0502020204030204" pitchFamily="34" charset="0"/>
                <a:cs typeface="Calibri" panose="020F0502020204030204" pitchFamily="34" charset="0"/>
              </a:rPr>
              <a:t>Clean Electricity</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have been working to get solar panels for Riverdale with the administration. Two years ago, I measured the rooftops and made solar models (point laser, and met with solar companies to get quotes. Last year, I spoke with Riverdale’s administration and presented to the board of trustees.</a:t>
            </a:r>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e3d05208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e3d05208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57200" rtl="0">
              <a:spcBef>
                <a:spcPts val="0"/>
              </a:spcBef>
              <a:spcAft>
                <a:spcPts val="0"/>
              </a:spcAft>
            </a:pPr>
            <a:r>
              <a:rPr lang="en-US" sz="1800" b="0" i="0" u="none" strike="noStrike" dirty="0">
                <a:solidFill>
                  <a:srgbClr val="000000"/>
                </a:solidFill>
                <a:effectLst/>
                <a:latin typeface="Helvetica Neue" panose="02000503000000020004" pitchFamily="2" charset="0"/>
              </a:rPr>
              <a:t>I am happy to say that a contract is being written for a 410 kW installation that will cover 6 buildings. Hopefully you all (point to 9</a:t>
            </a:r>
            <a:r>
              <a:rPr lang="en-US" sz="1800" b="0" i="0" u="none" strike="noStrike" baseline="30000" dirty="0">
                <a:solidFill>
                  <a:srgbClr val="000000"/>
                </a:solidFill>
                <a:effectLst/>
                <a:latin typeface="Helvetica Neue" panose="02000503000000020004" pitchFamily="2" charset="0"/>
              </a:rPr>
              <a:t>th</a:t>
            </a:r>
            <a:r>
              <a:rPr lang="en-US" sz="1800" b="0" i="0" u="none" strike="noStrike" dirty="0">
                <a:solidFill>
                  <a:srgbClr val="000000"/>
                </a:solidFill>
                <a:effectLst/>
                <a:latin typeface="Helvetica Neue" panose="02000503000000020004" pitchFamily="2" charset="0"/>
              </a:rPr>
              <a:t> and 10</a:t>
            </a:r>
            <a:r>
              <a:rPr lang="en-US" sz="1800" b="0" i="0" u="none" strike="noStrike" baseline="30000" dirty="0">
                <a:solidFill>
                  <a:srgbClr val="000000"/>
                </a:solidFill>
                <a:effectLst/>
                <a:latin typeface="Helvetica Neue" panose="02000503000000020004" pitchFamily="2" charset="0"/>
              </a:rPr>
              <a:t>th</a:t>
            </a:r>
            <a:r>
              <a:rPr lang="en-US" sz="1800" b="0" i="0" u="none" strike="noStrike" dirty="0">
                <a:solidFill>
                  <a:srgbClr val="000000"/>
                </a:solidFill>
                <a:effectLst/>
                <a:latin typeface="Helvetica Neue" panose="02000503000000020004" pitchFamily="2" charset="0"/>
              </a:rPr>
              <a:t> graders) will be able to see it before you graduate.</a:t>
            </a:r>
            <a:endParaRPr lang="en-US" b="0" dirty="0">
              <a:effectLst/>
            </a:endParaRPr>
          </a:p>
        </p:txBody>
      </p:sp>
    </p:spTree>
    <p:extLst>
      <p:ext uri="{BB962C8B-B14F-4D97-AF65-F5344CB8AC3E}">
        <p14:creationId xmlns:p14="http://schemas.microsoft.com/office/powerpoint/2010/main" val="144710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3d05208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e3d05208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for electrification.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Gas leaf blowers are surprisingly bad for the environment. They emit nitrous oxides, which are 300 times more potent than CO₂.</a:t>
            </a:r>
          </a:p>
          <a:p>
            <a:pPr marL="0" lvl="0" indent="0" algn="l" rtl="0">
              <a:spcBef>
                <a:spcPts val="0"/>
              </a:spcBef>
              <a:spcAft>
                <a:spcPts val="0"/>
              </a:spcAft>
              <a:buNone/>
            </a:pPr>
            <a:r>
              <a:rPr lang="en-US" dirty="0"/>
              <a:t>This means using a gas leaf blower for one hour pollutes the equivalent of driving 1100 miles! They are surprisingly worse for the environment than trucks.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I spoke to Mr. Galligan about switching to electric leaf blowers last year. Thanks to Mr. Galligan and the facilities team, we now use electric leaf blowers instead of gas leaf blowers. Not only are they better for the environment, they’re quieter too and do not emit an unhealthy stench.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3d05208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e3d05208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Electrification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know what. Can everyone Students for Electric Buses stand up? I want to give them a round of applause.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been working to bring electric school buses to Riverdale, Fieldston, and Horace Mann over the last two years. We are meeting with </a:t>
            </a:r>
            <a:r>
              <a:rPr lang="en-US" dirty="0" err="1"/>
              <a:t>SuperSelby</a:t>
            </a:r>
            <a:r>
              <a:rPr lang="en-US" dirty="0"/>
              <a:t> to try to make it work. While public schools have started, it is a new idea for </a:t>
            </a:r>
            <a:r>
              <a:rPr lang="en-US" b="1" dirty="0"/>
              <a:t>private </a:t>
            </a:r>
            <a:r>
              <a:rPr lang="en-US" dirty="0"/>
              <a:t>schools to transition, so we are fighting an uphill battle.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it is worth it. Every bus transitioned from diesel to electric saves 17 metric tons of CO₂ equivalent, reduces pollution in the city, and reduces passenger’s risk of heart and lung problems later in life.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With the federal, state, and private incentives, we hope to make the financing work in order to gradually transition.</a:t>
            </a:r>
          </a:p>
        </p:txBody>
      </p:sp>
    </p:spTree>
    <p:extLst>
      <p:ext uri="{BB962C8B-B14F-4D97-AF65-F5344CB8AC3E}">
        <p14:creationId xmlns:p14="http://schemas.microsoft.com/office/powerpoint/2010/main" val="303258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e3d05208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e3d05208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All of this was possible because of collaboration. Let us work </a:t>
            </a:r>
            <a:r>
              <a:rPr lang="en-US" b="1" dirty="0"/>
              <a:t>together</a:t>
            </a:r>
            <a:r>
              <a:rPr lang="en-US" dirty="0"/>
              <a:t> to improve our infrastructure to stop climate change. </a:t>
            </a:r>
            <a:r>
              <a:rPr lang="en-US" i="0" dirty="0">
                <a:solidFill>
                  <a:srgbClr val="FF0000"/>
                </a:solidFill>
              </a:rPr>
              <a:t>Thank</a:t>
            </a:r>
            <a:r>
              <a:rPr lang="en-US" dirty="0"/>
              <a:t> you!</a:t>
            </a:r>
          </a:p>
        </p:txBody>
      </p:sp>
    </p:spTree>
    <p:extLst>
      <p:ext uri="{BB962C8B-B14F-4D97-AF65-F5344CB8AC3E}">
        <p14:creationId xmlns:p14="http://schemas.microsoft.com/office/powerpoint/2010/main" val="193380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10/10/23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2535011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10/10/23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1628362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10/10/23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6787349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73516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2417-2E6E-324E-8EA5-85641E54A6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776EEA-331D-3944-B724-5C72926091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684FD8F-2886-3B4D-B6B1-07310686C750}"/>
              </a:ext>
            </a:extLst>
          </p:cNvPr>
          <p:cNvSpPr>
            <a:spLocks noGrp="1"/>
          </p:cNvSpPr>
          <p:nvPr>
            <p:ph type="dt" sz="half" idx="10"/>
          </p:nvPr>
        </p:nvSpPr>
        <p:spPr/>
        <p:txBody>
          <a:bodyPr/>
          <a:lstStyle/>
          <a:p>
            <a:fld id="{24E39389-D342-42C9-A280-8ADE336DA885}" type="datetime1">
              <a:rPr lang="en-US" smtClean="0"/>
              <a:t>10/10/23</a:t>
            </a:fld>
            <a:endParaRPr lang="en-US"/>
          </a:p>
        </p:txBody>
      </p:sp>
      <p:sp>
        <p:nvSpPr>
          <p:cNvPr id="5" name="Footer Placeholder 4">
            <a:extLst>
              <a:ext uri="{FF2B5EF4-FFF2-40B4-BE49-F238E27FC236}">
                <a16:creationId xmlns:a16="http://schemas.microsoft.com/office/drawing/2014/main" id="{338919B5-6EBA-3A4C-831E-0086325F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5689F-EBA4-9241-BD70-B0880A8EF71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8396091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B98F-5E77-DF47-9602-548580C7A7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99CEB-3EBA-B94B-8E30-769814CFDD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220AB-EE7C-F24B-9605-716D07D775C5}"/>
              </a:ext>
            </a:extLst>
          </p:cNvPr>
          <p:cNvSpPr>
            <a:spLocks noGrp="1"/>
          </p:cNvSpPr>
          <p:nvPr>
            <p:ph type="dt" sz="half" idx="10"/>
          </p:nvPr>
        </p:nvSpPr>
        <p:spPr/>
        <p:txBody>
          <a:bodyPr/>
          <a:lstStyle/>
          <a:p>
            <a:fld id="{9680732C-99B6-468D-8E86-54127C661C29}" type="datetime1">
              <a:rPr lang="en-US" smtClean="0"/>
              <a:t>10/10/23</a:t>
            </a:fld>
            <a:endParaRPr lang="en-US"/>
          </a:p>
        </p:txBody>
      </p:sp>
      <p:sp>
        <p:nvSpPr>
          <p:cNvPr id="5" name="Footer Placeholder 4">
            <a:extLst>
              <a:ext uri="{FF2B5EF4-FFF2-40B4-BE49-F238E27FC236}">
                <a16:creationId xmlns:a16="http://schemas.microsoft.com/office/drawing/2014/main" id="{B12291BA-FAFB-B142-9AB3-F8A8A452E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3CDDC-A595-7E41-8B48-9033AC3107D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611717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DAB4-9DF6-CF40-8770-6C61D1F497C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2ED2485-419C-3B4E-B9B1-6890C8D1A55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7AAF5-D2A5-C34A-A2C2-046E5EBC162C}"/>
              </a:ext>
            </a:extLst>
          </p:cNvPr>
          <p:cNvSpPr>
            <a:spLocks noGrp="1"/>
          </p:cNvSpPr>
          <p:nvPr>
            <p:ph type="dt" sz="half" idx="10"/>
          </p:nvPr>
        </p:nvSpPr>
        <p:spPr/>
        <p:txBody>
          <a:bodyPr/>
          <a:lstStyle/>
          <a:p>
            <a:fld id="{66096AA6-1553-455E-A701-5DB89675312A}" type="datetime1">
              <a:rPr lang="en-US" smtClean="0"/>
              <a:t>10/10/23</a:t>
            </a:fld>
            <a:endParaRPr lang="en-US"/>
          </a:p>
        </p:txBody>
      </p:sp>
      <p:sp>
        <p:nvSpPr>
          <p:cNvPr id="5" name="Footer Placeholder 4">
            <a:extLst>
              <a:ext uri="{FF2B5EF4-FFF2-40B4-BE49-F238E27FC236}">
                <a16:creationId xmlns:a16="http://schemas.microsoft.com/office/drawing/2014/main" id="{7005BE49-46B4-074E-A5CF-E39DC6756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27023-10AA-B44D-BCB3-B83D884405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7553502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F06B-AAEC-5240-A308-8B8CE1E38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F12536-1B9E-B744-859F-2CA38FCDE84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351C5-456B-BE4B-92E8-F2E8173E8F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899DB6-E673-0145-9445-E43CEABE2D89}"/>
              </a:ext>
            </a:extLst>
          </p:cNvPr>
          <p:cNvSpPr>
            <a:spLocks noGrp="1"/>
          </p:cNvSpPr>
          <p:nvPr>
            <p:ph type="dt" sz="half" idx="10"/>
          </p:nvPr>
        </p:nvSpPr>
        <p:spPr/>
        <p:txBody>
          <a:bodyPr/>
          <a:lstStyle/>
          <a:p>
            <a:fld id="{2A427D05-0AAA-4191-8602-39A011BE220C}" type="datetime1">
              <a:rPr lang="en-US" smtClean="0"/>
              <a:t>10/10/23</a:t>
            </a:fld>
            <a:endParaRPr lang="en-US"/>
          </a:p>
        </p:txBody>
      </p:sp>
      <p:sp>
        <p:nvSpPr>
          <p:cNvPr id="6" name="Footer Placeholder 5">
            <a:extLst>
              <a:ext uri="{FF2B5EF4-FFF2-40B4-BE49-F238E27FC236}">
                <a16:creationId xmlns:a16="http://schemas.microsoft.com/office/drawing/2014/main" id="{95367EFE-1417-084B-AACA-A205FA6FF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FCEBF-76CC-7841-9482-113C28922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9985979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0A38-1B34-E544-BD1D-5F3E99F2D19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EB4C33-AF2D-4940-9706-F30B245E38B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4A60-C6D1-5941-A33D-55894478DED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835232-10C5-364C-83F5-8E3A86FFA8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0778B-C245-D44C-8570-AC6D499EEAD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798D00-EECE-4F4F-8A4C-4DAE8DB78924}"/>
              </a:ext>
            </a:extLst>
          </p:cNvPr>
          <p:cNvSpPr>
            <a:spLocks noGrp="1"/>
          </p:cNvSpPr>
          <p:nvPr>
            <p:ph type="dt" sz="half" idx="10"/>
          </p:nvPr>
        </p:nvSpPr>
        <p:spPr/>
        <p:txBody>
          <a:bodyPr/>
          <a:lstStyle/>
          <a:p>
            <a:fld id="{F9B8B6D2-5532-4B59-9C5A-AB106F128946}" type="datetime1">
              <a:rPr lang="en-US" smtClean="0"/>
              <a:t>10/10/23</a:t>
            </a:fld>
            <a:endParaRPr lang="en-US"/>
          </a:p>
        </p:txBody>
      </p:sp>
      <p:sp>
        <p:nvSpPr>
          <p:cNvPr id="8" name="Footer Placeholder 7">
            <a:extLst>
              <a:ext uri="{FF2B5EF4-FFF2-40B4-BE49-F238E27FC236}">
                <a16:creationId xmlns:a16="http://schemas.microsoft.com/office/drawing/2014/main" id="{1EDC4837-6FD5-0942-BEA1-7943E8E00D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FA6934-EF8D-3F44-8A22-F3FCA74E4DF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0640837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3C18-A125-BE4C-8B30-C951E5DFE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BAD070-BF29-2846-915E-C01CBFBA701F}"/>
              </a:ext>
            </a:extLst>
          </p:cNvPr>
          <p:cNvSpPr>
            <a:spLocks noGrp="1"/>
          </p:cNvSpPr>
          <p:nvPr>
            <p:ph type="dt" sz="half" idx="10"/>
          </p:nvPr>
        </p:nvSpPr>
        <p:spPr/>
        <p:txBody>
          <a:bodyPr/>
          <a:lstStyle/>
          <a:p>
            <a:fld id="{2D562E2D-C320-4C5E-98F1-D60DBA71A352}" type="datetime1">
              <a:rPr lang="en-US" smtClean="0"/>
              <a:t>10/10/23</a:t>
            </a:fld>
            <a:endParaRPr lang="en-US"/>
          </a:p>
        </p:txBody>
      </p:sp>
      <p:sp>
        <p:nvSpPr>
          <p:cNvPr id="4" name="Footer Placeholder 3">
            <a:extLst>
              <a:ext uri="{FF2B5EF4-FFF2-40B4-BE49-F238E27FC236}">
                <a16:creationId xmlns:a16="http://schemas.microsoft.com/office/drawing/2014/main" id="{FA2CD31E-3A7A-6E4A-A43D-392F39E0B3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89D85A-BA55-0343-8578-C076E7DD1A4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2457523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C61B8-0FA6-654E-95AB-A8638BE6CB9D}"/>
              </a:ext>
            </a:extLst>
          </p:cNvPr>
          <p:cNvSpPr>
            <a:spLocks noGrp="1"/>
          </p:cNvSpPr>
          <p:nvPr>
            <p:ph type="dt" sz="half" idx="10"/>
          </p:nvPr>
        </p:nvSpPr>
        <p:spPr/>
        <p:txBody>
          <a:bodyPr/>
          <a:lstStyle/>
          <a:p>
            <a:fld id="{BA06C99D-E4E2-4DDF-8629-131208CB18B0}" type="datetime1">
              <a:rPr lang="en-US" smtClean="0"/>
              <a:t>10/10/23</a:t>
            </a:fld>
            <a:endParaRPr lang="en-US"/>
          </a:p>
        </p:txBody>
      </p:sp>
      <p:sp>
        <p:nvSpPr>
          <p:cNvPr id="3" name="Footer Placeholder 2">
            <a:extLst>
              <a:ext uri="{FF2B5EF4-FFF2-40B4-BE49-F238E27FC236}">
                <a16:creationId xmlns:a16="http://schemas.microsoft.com/office/drawing/2014/main" id="{B5A13523-FA2D-0441-95FE-CBB11BEC61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4086F-3302-E64D-A945-D708C795CA1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79681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80732C-99B6-468D-8E86-54127C661C29}" type="datetime1">
              <a:rPr lang="en-US" smtClean="0"/>
              <a:t>10/10/23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2564619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3F8A-C402-CD48-B1FE-72DDBEA271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90E4BAC-78C8-7246-8380-61F4EE58FF5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FA0F42-747C-0442-86F4-0C4C98028FE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912806-4B47-0941-B282-F87C588E9FBD}"/>
              </a:ext>
            </a:extLst>
          </p:cNvPr>
          <p:cNvSpPr>
            <a:spLocks noGrp="1"/>
          </p:cNvSpPr>
          <p:nvPr>
            <p:ph type="dt" sz="half" idx="10"/>
          </p:nvPr>
        </p:nvSpPr>
        <p:spPr/>
        <p:txBody>
          <a:bodyPr/>
          <a:lstStyle/>
          <a:p>
            <a:fld id="{EB420CF4-5FC9-46F3-B596-BE1F927BA2F1}" type="datetime1">
              <a:rPr lang="en-US" smtClean="0"/>
              <a:t>10/10/23</a:t>
            </a:fld>
            <a:endParaRPr lang="en-US"/>
          </a:p>
        </p:txBody>
      </p:sp>
      <p:sp>
        <p:nvSpPr>
          <p:cNvPr id="6" name="Footer Placeholder 5">
            <a:extLst>
              <a:ext uri="{FF2B5EF4-FFF2-40B4-BE49-F238E27FC236}">
                <a16:creationId xmlns:a16="http://schemas.microsoft.com/office/drawing/2014/main" id="{6A5A2F66-3D28-E341-8C88-90A6B2EB2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5E904-2FB3-6440-8B60-67A47C1560F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0931280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1688-FC88-F044-A3B0-70AEDFCF0A3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AD58D58-E51F-C848-B47E-ABF9EC1BD0C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8C9D79C-FDF5-1943-898F-E809527064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F3465A-2262-8F42-B431-CE5460712111}"/>
              </a:ext>
            </a:extLst>
          </p:cNvPr>
          <p:cNvSpPr>
            <a:spLocks noGrp="1"/>
          </p:cNvSpPr>
          <p:nvPr>
            <p:ph type="dt" sz="half" idx="10"/>
          </p:nvPr>
        </p:nvSpPr>
        <p:spPr/>
        <p:txBody>
          <a:bodyPr/>
          <a:lstStyle/>
          <a:p>
            <a:fld id="{BF1ABFC0-89FE-4355-9E74-11DC57FEA97E}" type="datetime1">
              <a:rPr lang="en-US" smtClean="0"/>
              <a:t>10/10/23</a:t>
            </a:fld>
            <a:endParaRPr lang="en-US"/>
          </a:p>
        </p:txBody>
      </p:sp>
      <p:sp>
        <p:nvSpPr>
          <p:cNvPr id="6" name="Footer Placeholder 5">
            <a:extLst>
              <a:ext uri="{FF2B5EF4-FFF2-40B4-BE49-F238E27FC236}">
                <a16:creationId xmlns:a16="http://schemas.microsoft.com/office/drawing/2014/main" id="{6F322EDC-0AFE-244D-9894-01ABBABDF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02F89F-DF0F-F545-8F02-3263F02E1BE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6088705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7C7D-49D7-D94F-A0B2-F6ADFACC88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F2E19-E5CD-3A48-88B9-8CE3D0D20E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EFFC0-D39E-6C40-8E56-708D96099948}"/>
              </a:ext>
            </a:extLst>
          </p:cNvPr>
          <p:cNvSpPr>
            <a:spLocks noGrp="1"/>
          </p:cNvSpPr>
          <p:nvPr>
            <p:ph type="dt" sz="half" idx="10"/>
          </p:nvPr>
        </p:nvSpPr>
        <p:spPr/>
        <p:txBody>
          <a:bodyPr/>
          <a:lstStyle/>
          <a:p>
            <a:fld id="{98B5ED82-9221-4209-9FC6-897FECC94D85}" type="datetime1">
              <a:rPr lang="en-US" smtClean="0"/>
              <a:t>10/10/23</a:t>
            </a:fld>
            <a:endParaRPr lang="en-US"/>
          </a:p>
        </p:txBody>
      </p:sp>
      <p:sp>
        <p:nvSpPr>
          <p:cNvPr id="5" name="Footer Placeholder 4">
            <a:extLst>
              <a:ext uri="{FF2B5EF4-FFF2-40B4-BE49-F238E27FC236}">
                <a16:creationId xmlns:a16="http://schemas.microsoft.com/office/drawing/2014/main" id="{772A555F-84EB-AA44-9169-4F2EDA845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22EE7-4000-7944-85EF-8A66E4FCDBF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9938089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AACECC-4038-2340-B2FF-DD8CDC4244E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5B34CF-5EFE-8246-9214-1AA09359622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5940E-498D-8A48-970B-D0632DF2D6B8}"/>
              </a:ext>
            </a:extLst>
          </p:cNvPr>
          <p:cNvSpPr>
            <a:spLocks noGrp="1"/>
          </p:cNvSpPr>
          <p:nvPr>
            <p:ph type="dt" sz="half" idx="10"/>
          </p:nvPr>
        </p:nvSpPr>
        <p:spPr/>
        <p:txBody>
          <a:bodyPr/>
          <a:lstStyle/>
          <a:p>
            <a:fld id="{12695C5F-8991-4788-8021-97F7E97CAA77}" type="datetime1">
              <a:rPr lang="en-US" smtClean="0"/>
              <a:t>10/10/23</a:t>
            </a:fld>
            <a:endParaRPr lang="en-US"/>
          </a:p>
        </p:txBody>
      </p:sp>
      <p:sp>
        <p:nvSpPr>
          <p:cNvPr id="5" name="Footer Placeholder 4">
            <a:extLst>
              <a:ext uri="{FF2B5EF4-FFF2-40B4-BE49-F238E27FC236}">
                <a16:creationId xmlns:a16="http://schemas.microsoft.com/office/drawing/2014/main" id="{E9053295-2E15-954A-AE57-3B85F6EFE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E7832-884F-5F4E-9EDF-48FB28C758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483902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5315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10/10/23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750002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p:cNvSpPr>
            <a:spLocks noGrp="1"/>
          </p:cNvSpPr>
          <p:nvPr>
            <p:ph sz="half" idx="1"/>
          </p:nvPr>
        </p:nvSpPr>
        <p:spPr>
          <a:xfrm>
            <a:off x="1186434" y="1978533"/>
            <a:ext cx="3203828" cy="2326487"/>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3737" y="1978533"/>
            <a:ext cx="3202685" cy="2326487"/>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2A427D05-0AAA-4191-8602-39A011BE220C}" type="datetime1">
              <a:rPr lang="en-US" smtClean="0"/>
              <a:pPr/>
              <a:t>10/10/23</a:t>
            </a:fld>
            <a:endParaRPr lang="en-US"/>
          </a:p>
        </p:txBody>
      </p:sp>
      <p:sp>
        <p:nvSpPr>
          <p:cNvPr id="9" name="Footer Placeholder 8"/>
          <p:cNvSpPr>
            <a:spLocks noGrp="1"/>
          </p:cNvSpPr>
          <p:nvPr>
            <p:ph type="ftr" sz="quarter" idx="11"/>
          </p:nvPr>
        </p:nvSpPr>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a:p>
        </p:txBody>
      </p:sp>
      <p:sp>
        <p:nvSpPr>
          <p:cNvPr id="10" name="Slide Number Placeholder 9"/>
          <p:cNvSpPr>
            <a:spLocks noGrp="1"/>
          </p:cNvSpPr>
          <p:nvPr>
            <p:ph type="sldNum" sz="quarter" idx="12"/>
          </p:nvPr>
        </p:nvSpPr>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966869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10/10/23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5062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10/10/23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621174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10/10/23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725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10/10/23</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2945212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10/10/23</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091322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9B8B6D2-5532-4B59-9C5A-AB106F128946}" type="datetime1">
              <a:rPr lang="en-US" smtClean="0"/>
              <a:pPr/>
              <a:t>10/10/23</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67118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F6B10-CECD-3245-8C4F-CFAD8FCACBB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C587D-58C9-B546-9651-8250EDC5D10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EB9D6-7B60-D741-AE39-8B257831728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9B8B6D2-5532-4B59-9C5A-AB106F128946}" type="datetime1">
              <a:rPr lang="en-US" smtClean="0"/>
              <a:t>10/10/23</a:t>
            </a:fld>
            <a:endParaRPr lang="en-US"/>
          </a:p>
        </p:txBody>
      </p:sp>
      <p:sp>
        <p:nvSpPr>
          <p:cNvPr id="5" name="Footer Placeholder 4">
            <a:extLst>
              <a:ext uri="{FF2B5EF4-FFF2-40B4-BE49-F238E27FC236}">
                <a16:creationId xmlns:a16="http://schemas.microsoft.com/office/drawing/2014/main" id="{4B6AF569-5143-5F47-9584-CFB4ECA7556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EDED66-7FCA-BA4A-855B-1F5AB7079CD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264569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microsoft.com/office/2017/06/relationships/model3d" Target="../media/model3d1.glb"/><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jpeg"/><Relationship Id="rId1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1.xm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eia.gov/energyexplained/us-energy-fac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53"/>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51" name="3D Model Earth" descr="Earth">
                <a:extLst>
                  <a:ext uri="{FF2B5EF4-FFF2-40B4-BE49-F238E27FC236}">
                    <a16:creationId xmlns:a16="http://schemas.microsoft.com/office/drawing/2014/main" id="{5186D9C1-FA22-2748-85A9-CAEA38BF8226}"/>
                  </a:ext>
                </a:extLst>
              </p:cNvPr>
              <p:cNvGraphicFramePr>
                <a:graphicFrameLocks noChangeAspect="1"/>
              </p:cNvGraphicFramePr>
              <p:nvPr>
                <p:extLst>
                  <p:ext uri="{D42A27DB-BD31-4B8C-83A1-F6EECF244321}">
                    <p14:modId xmlns:p14="http://schemas.microsoft.com/office/powerpoint/2010/main" val="2402185801"/>
                  </p:ext>
                </p:extLst>
              </p:nvPr>
            </p:nvGraphicFramePr>
            <p:xfrm>
              <a:off x="7319581" y="1685026"/>
              <a:ext cx="1686769" cy="1686769"/>
            </p:xfrm>
            <a:graphic>
              <a:graphicData uri="http://schemas.microsoft.com/office/drawing/2017/model3d">
                <am3d:model3d r:embed="rId3">
                  <am3d:spPr>
                    <a:xfrm>
                      <a:off x="0" y="0"/>
                      <a:ext cx="1686769" cy="1686769"/>
                    </a:xfrm>
                    <a:prstGeom prst="rect">
                      <a:avLst/>
                    </a:prstGeom>
                    <a:effectLst>
                      <a:outerShdw blurRad="296778" dist="187690" dir="3662121" algn="ctr" rotWithShape="0">
                        <a:srgbClr val="000000">
                          <a:alpha val="67000"/>
                        </a:srgbClr>
                      </a:outerShdw>
                    </a:effectLst>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9112218" ay="2385650" az="9667353"/>
                    <am3d:postTrans dx="0" dy="0" dz="0"/>
                  </am3d:trans>
                  <am3d:raster rName="Office3DRenderer" rVer="16.0.8326">
                    <am3d:blip r:embed="rId4"/>
                  </am3d:raster>
                  <am3d:objViewport viewportSz="29335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1" name="3D Model Earth" descr="Earth">
                <a:extLst>
                  <a:ext uri="{FF2B5EF4-FFF2-40B4-BE49-F238E27FC236}">
                    <a16:creationId xmlns:a16="http://schemas.microsoft.com/office/drawing/2014/main" id="{5186D9C1-FA22-2748-85A9-CAEA38BF8226}"/>
                  </a:ext>
                </a:extLst>
              </p:cNvPr>
              <p:cNvPicPr>
                <a:picLocks noGrp="1" noRot="1" noChangeAspect="1" noMove="1" noResize="1" noEditPoints="1" noAdjustHandles="1" noChangeArrowheads="1" noChangeShapeType="1" noCrop="1"/>
              </p:cNvPicPr>
              <p:nvPr/>
            </p:nvPicPr>
            <p:blipFill>
              <a:blip r:embed="rId4"/>
              <a:stretch>
                <a:fillRect/>
              </a:stretch>
            </p:blipFill>
            <p:spPr>
              <a:xfrm>
                <a:off x="7319581" y="1685026"/>
                <a:ext cx="1686769" cy="1686769"/>
              </a:xfrm>
              <a:prstGeom prst="rect">
                <a:avLst/>
              </a:prstGeom>
              <a:effectLst>
                <a:outerShdw blurRad="296778" dist="187690" dir="3662121" algn="ctr" rotWithShape="0">
                  <a:srgbClr val="000000">
                    <a:alpha val="67000"/>
                  </a:srgbClr>
                </a:outerShdw>
              </a:effectLst>
            </p:spPr>
          </p:pic>
        </mc:Fallback>
      </mc:AlternateContent>
      <p:pic>
        <p:nvPicPr>
          <p:cNvPr id="17" name="Picture 16" descr="A picture containing outdoor, person&#10;&#10;Description automatically generated">
            <a:extLst>
              <a:ext uri="{FF2B5EF4-FFF2-40B4-BE49-F238E27FC236}">
                <a16:creationId xmlns:a16="http://schemas.microsoft.com/office/drawing/2014/main" id="{38CF7A4A-4F0B-AB44-9CDB-36F262E38ED0}"/>
              </a:ext>
            </a:extLst>
          </p:cNvPr>
          <p:cNvPicPr>
            <a:picLocks noChangeAspect="1"/>
          </p:cNvPicPr>
          <p:nvPr/>
        </p:nvPicPr>
        <p:blipFill rotWithShape="1">
          <a:blip r:embed="rId5"/>
          <a:srcRect l="4055" r="9178"/>
          <a:stretch/>
        </p:blipFill>
        <p:spPr>
          <a:xfrm>
            <a:off x="6750524" y="3400132"/>
            <a:ext cx="2521122" cy="1743368"/>
          </a:xfrm>
          <a:prstGeom prst="rect">
            <a:avLst/>
          </a:prstGeom>
        </p:spPr>
      </p:pic>
      <p:pic>
        <p:nvPicPr>
          <p:cNvPr id="21" name="Picture 20" descr="A close-up of a plant&#10;&#10;Description automatically generated with medium confidence">
            <a:extLst>
              <a:ext uri="{FF2B5EF4-FFF2-40B4-BE49-F238E27FC236}">
                <a16:creationId xmlns:a16="http://schemas.microsoft.com/office/drawing/2014/main" id="{467F3BF8-6C00-6948-986D-815B122038A8}"/>
              </a:ext>
            </a:extLst>
          </p:cNvPr>
          <p:cNvPicPr>
            <a:picLocks noChangeAspect="1"/>
          </p:cNvPicPr>
          <p:nvPr/>
        </p:nvPicPr>
        <p:blipFill rotWithShape="1">
          <a:blip r:embed="rId6"/>
          <a:srcRect l="15149" t="555" r="33234"/>
          <a:stretch/>
        </p:blipFill>
        <p:spPr>
          <a:xfrm>
            <a:off x="5815942" y="-3450"/>
            <a:ext cx="1688636" cy="1707963"/>
          </a:xfrm>
          <a:prstGeom prst="rect">
            <a:avLst/>
          </a:prstGeom>
        </p:spPr>
      </p:pic>
      <p:pic>
        <p:nvPicPr>
          <p:cNvPr id="23" name="Picture 22" descr="A picture containing outdoor, city, old, day&#10;&#10;Description automatically generated">
            <a:extLst>
              <a:ext uri="{FF2B5EF4-FFF2-40B4-BE49-F238E27FC236}">
                <a16:creationId xmlns:a16="http://schemas.microsoft.com/office/drawing/2014/main" id="{E14FCDE6-E95B-A548-B157-4A72076FA086}"/>
              </a:ext>
            </a:extLst>
          </p:cNvPr>
          <p:cNvPicPr>
            <a:picLocks noChangeAspect="1"/>
          </p:cNvPicPr>
          <p:nvPr/>
        </p:nvPicPr>
        <p:blipFill rotWithShape="1">
          <a:blip r:embed="rId7"/>
          <a:srcRect l="6120" r="30071"/>
          <a:stretch/>
        </p:blipFill>
        <p:spPr>
          <a:xfrm>
            <a:off x="-801" y="-9049"/>
            <a:ext cx="1961105" cy="1728793"/>
          </a:xfrm>
          <a:prstGeom prst="rect">
            <a:avLst/>
          </a:prstGeom>
        </p:spPr>
      </p:pic>
      <p:pic>
        <p:nvPicPr>
          <p:cNvPr id="31" name="Picture 30" descr="A picture containing text, water, outdoor&#10;&#10;Description automatically generated">
            <a:extLst>
              <a:ext uri="{FF2B5EF4-FFF2-40B4-BE49-F238E27FC236}">
                <a16:creationId xmlns:a16="http://schemas.microsoft.com/office/drawing/2014/main" id="{710048D3-3868-EB4F-8500-1A190D070BDB}"/>
              </a:ext>
            </a:extLst>
          </p:cNvPr>
          <p:cNvPicPr>
            <a:picLocks noChangeAspect="1"/>
          </p:cNvPicPr>
          <p:nvPr/>
        </p:nvPicPr>
        <p:blipFill>
          <a:blip r:embed="rId8"/>
          <a:stretch>
            <a:fillRect/>
          </a:stretch>
        </p:blipFill>
        <p:spPr>
          <a:xfrm>
            <a:off x="1964005" y="-1889"/>
            <a:ext cx="1702156" cy="1725750"/>
          </a:xfrm>
          <a:prstGeom prst="rect">
            <a:avLst/>
          </a:prstGeom>
        </p:spPr>
      </p:pic>
      <p:pic>
        <p:nvPicPr>
          <p:cNvPr id="3" name="Picture 2" descr="A picture containing outdoor, day&#10;&#10;Description automatically generated">
            <a:extLst>
              <a:ext uri="{FF2B5EF4-FFF2-40B4-BE49-F238E27FC236}">
                <a16:creationId xmlns:a16="http://schemas.microsoft.com/office/drawing/2014/main" id="{6382AEB0-DBAE-2845-856F-87CC3622313F}"/>
              </a:ext>
            </a:extLst>
          </p:cNvPr>
          <p:cNvPicPr>
            <a:picLocks noChangeAspect="1"/>
          </p:cNvPicPr>
          <p:nvPr/>
        </p:nvPicPr>
        <p:blipFill rotWithShape="1">
          <a:blip r:embed="rId9"/>
          <a:srcRect l="2311" r="12618"/>
          <a:stretch/>
        </p:blipFill>
        <p:spPr>
          <a:xfrm>
            <a:off x="3645399" y="-9049"/>
            <a:ext cx="2162306" cy="1694075"/>
          </a:xfrm>
          <a:prstGeom prst="rect">
            <a:avLst/>
          </a:prstGeom>
        </p:spPr>
      </p:pic>
      <p:pic>
        <p:nvPicPr>
          <p:cNvPr id="5" name="Picture 4" descr="A picture containing tree, sunset, outdoor, stop&#10;&#10;Description automatically generated">
            <a:extLst>
              <a:ext uri="{FF2B5EF4-FFF2-40B4-BE49-F238E27FC236}">
                <a16:creationId xmlns:a16="http://schemas.microsoft.com/office/drawing/2014/main" id="{B18745BC-5887-4E43-85F2-B98CE8449508}"/>
              </a:ext>
            </a:extLst>
          </p:cNvPr>
          <p:cNvPicPr>
            <a:picLocks noChangeAspect="1"/>
          </p:cNvPicPr>
          <p:nvPr/>
        </p:nvPicPr>
        <p:blipFill>
          <a:blip r:embed="rId10"/>
          <a:stretch>
            <a:fillRect/>
          </a:stretch>
        </p:blipFill>
        <p:spPr>
          <a:xfrm>
            <a:off x="4507706" y="3405326"/>
            <a:ext cx="2688117" cy="1738174"/>
          </a:xfrm>
          <a:prstGeom prst="rect">
            <a:avLst/>
          </a:prstGeom>
        </p:spPr>
      </p:pic>
      <p:pic>
        <p:nvPicPr>
          <p:cNvPr id="7" name="Picture 6">
            <a:extLst>
              <a:ext uri="{FF2B5EF4-FFF2-40B4-BE49-F238E27FC236}">
                <a16:creationId xmlns:a16="http://schemas.microsoft.com/office/drawing/2014/main" id="{5F64EF9C-B5ED-1047-A1C9-8591EAD9ED04}"/>
              </a:ext>
            </a:extLst>
          </p:cNvPr>
          <p:cNvPicPr>
            <a:picLocks noChangeAspect="1"/>
          </p:cNvPicPr>
          <p:nvPr/>
        </p:nvPicPr>
        <p:blipFill>
          <a:blip r:embed="rId11"/>
          <a:stretch>
            <a:fillRect/>
          </a:stretch>
        </p:blipFill>
        <p:spPr>
          <a:xfrm>
            <a:off x="2251551" y="3411402"/>
            <a:ext cx="2594100" cy="1729400"/>
          </a:xfrm>
          <a:prstGeom prst="rect">
            <a:avLst/>
          </a:prstGeom>
        </p:spPr>
      </p:pic>
      <p:pic>
        <p:nvPicPr>
          <p:cNvPr id="13" name="Picture 12" descr="A picture containing brick, paving&#10;&#10;Description automatically generated">
            <a:extLst>
              <a:ext uri="{FF2B5EF4-FFF2-40B4-BE49-F238E27FC236}">
                <a16:creationId xmlns:a16="http://schemas.microsoft.com/office/drawing/2014/main" id="{1DC9A8A0-EEE7-C742-8A24-FEB556331226}"/>
              </a:ext>
            </a:extLst>
          </p:cNvPr>
          <p:cNvPicPr>
            <a:picLocks noChangeAspect="1"/>
          </p:cNvPicPr>
          <p:nvPr/>
        </p:nvPicPr>
        <p:blipFill rotWithShape="1">
          <a:blip r:embed="rId12"/>
          <a:srcRect r="21047"/>
          <a:stretch/>
        </p:blipFill>
        <p:spPr>
          <a:xfrm>
            <a:off x="1" y="3405327"/>
            <a:ext cx="2439676" cy="1738174"/>
          </a:xfrm>
          <a:prstGeom prst="rect">
            <a:avLst/>
          </a:prstGeom>
        </p:spPr>
      </p:pic>
      <p:pic>
        <p:nvPicPr>
          <p:cNvPr id="15" name="Picture 14" descr="A picture containing car, outdoor, water&#10;&#10;Description automatically generated">
            <a:extLst>
              <a:ext uri="{FF2B5EF4-FFF2-40B4-BE49-F238E27FC236}">
                <a16:creationId xmlns:a16="http://schemas.microsoft.com/office/drawing/2014/main" id="{3D49FE88-C60F-D940-B580-479F6F561ECF}"/>
              </a:ext>
            </a:extLst>
          </p:cNvPr>
          <p:cNvPicPr>
            <a:picLocks noChangeAspect="1"/>
          </p:cNvPicPr>
          <p:nvPr/>
        </p:nvPicPr>
        <p:blipFill>
          <a:blip r:embed="rId13"/>
          <a:stretch>
            <a:fillRect/>
          </a:stretch>
        </p:blipFill>
        <p:spPr>
          <a:xfrm>
            <a:off x="-3699" y="1702013"/>
            <a:ext cx="2439675" cy="1709265"/>
          </a:xfrm>
          <a:prstGeom prst="rect">
            <a:avLst/>
          </a:prstGeom>
        </p:spPr>
      </p:pic>
      <p:pic>
        <p:nvPicPr>
          <p:cNvPr id="25" name="Picture 24" descr="A picture containing sky, outdoor, ground, person&#10;&#10;Description automatically generated">
            <a:extLst>
              <a:ext uri="{FF2B5EF4-FFF2-40B4-BE49-F238E27FC236}">
                <a16:creationId xmlns:a16="http://schemas.microsoft.com/office/drawing/2014/main" id="{A033C885-A9A5-7C4F-820F-78F1A53BBB69}"/>
              </a:ext>
            </a:extLst>
          </p:cNvPr>
          <p:cNvPicPr>
            <a:picLocks noChangeAspect="1"/>
          </p:cNvPicPr>
          <p:nvPr/>
        </p:nvPicPr>
        <p:blipFill rotWithShape="1">
          <a:blip r:embed="rId14"/>
          <a:srcRect l="8596" r="2141"/>
          <a:stretch/>
        </p:blipFill>
        <p:spPr>
          <a:xfrm>
            <a:off x="2404922" y="1700919"/>
            <a:ext cx="2400523" cy="1713612"/>
          </a:xfrm>
          <a:prstGeom prst="rect">
            <a:avLst/>
          </a:prstGeom>
        </p:spPr>
      </p:pic>
      <p:pic>
        <p:nvPicPr>
          <p:cNvPr id="29" name="Picture 28" descr="A group of footprints in the snow&#10;&#10;Description automatically generated with low confidence">
            <a:extLst>
              <a:ext uri="{FF2B5EF4-FFF2-40B4-BE49-F238E27FC236}">
                <a16:creationId xmlns:a16="http://schemas.microsoft.com/office/drawing/2014/main" id="{F0657112-DB43-1145-9CA6-4C6BDBDFCC26}"/>
              </a:ext>
            </a:extLst>
          </p:cNvPr>
          <p:cNvPicPr>
            <a:picLocks noChangeAspect="1"/>
          </p:cNvPicPr>
          <p:nvPr/>
        </p:nvPicPr>
        <p:blipFill rotWithShape="1">
          <a:blip r:embed="rId15"/>
          <a:srcRect l="9612" r="13013"/>
          <a:stretch/>
        </p:blipFill>
        <p:spPr>
          <a:xfrm>
            <a:off x="4759747" y="1700474"/>
            <a:ext cx="2364053" cy="1699658"/>
          </a:xfrm>
          <a:prstGeom prst="rect">
            <a:avLst/>
          </a:prstGeom>
        </p:spPr>
      </p:pic>
      <p:pic>
        <p:nvPicPr>
          <p:cNvPr id="49" name="Picture 48" descr="A picture containing ice, water, nature, outdoor&#10;&#10;Description automatically generated">
            <a:extLst>
              <a:ext uri="{FF2B5EF4-FFF2-40B4-BE49-F238E27FC236}">
                <a16:creationId xmlns:a16="http://schemas.microsoft.com/office/drawing/2014/main" id="{165EF68F-C2C4-F24A-B39A-87DE7AE8CC8E}"/>
              </a:ext>
            </a:extLst>
          </p:cNvPr>
          <p:cNvPicPr>
            <a:picLocks noChangeAspect="1"/>
          </p:cNvPicPr>
          <p:nvPr/>
        </p:nvPicPr>
        <p:blipFill rotWithShape="1">
          <a:blip r:embed="rId16"/>
          <a:srcRect l="22192" r="12254"/>
          <a:stretch/>
        </p:blipFill>
        <p:spPr>
          <a:xfrm>
            <a:off x="7289185" y="-66"/>
            <a:ext cx="1854815" cy="1697690"/>
          </a:xfrm>
          <a:prstGeom prst="rect">
            <a:avLst/>
          </a:prstGeom>
        </p:spPr>
      </p:pic>
      <p:pic>
        <p:nvPicPr>
          <p:cNvPr id="27" name="Picture 26" descr="A field of corn&#10;&#10;Description automatically generated with low confidence" hidden="1">
            <a:extLst>
              <a:ext uri="{FF2B5EF4-FFF2-40B4-BE49-F238E27FC236}">
                <a16:creationId xmlns:a16="http://schemas.microsoft.com/office/drawing/2014/main" id="{8FA5D28D-3570-444D-A960-70C1454D1AEE}"/>
              </a:ext>
            </a:extLst>
          </p:cNvPr>
          <p:cNvPicPr>
            <a:picLocks noChangeAspect="1"/>
          </p:cNvPicPr>
          <p:nvPr/>
        </p:nvPicPr>
        <p:blipFill>
          <a:blip r:embed="rId17"/>
          <a:stretch>
            <a:fillRect/>
          </a:stretch>
        </p:blipFill>
        <p:spPr>
          <a:xfrm>
            <a:off x="29726" y="298479"/>
            <a:ext cx="2290022" cy="1717517"/>
          </a:xfrm>
          <a:prstGeom prst="rect">
            <a:avLst/>
          </a:prstGeom>
        </p:spPr>
      </p:pic>
      <p:sp>
        <p:nvSpPr>
          <p:cNvPr id="48" name="Climate Change Rect">
            <a:extLst>
              <a:ext uri="{FF2B5EF4-FFF2-40B4-BE49-F238E27FC236}">
                <a16:creationId xmlns:a16="http://schemas.microsoft.com/office/drawing/2014/main" id="{BF199758-2F07-6044-AE3C-A880BFA19441}"/>
              </a:ext>
            </a:extLst>
          </p:cNvPr>
          <p:cNvSpPr/>
          <p:nvPr/>
        </p:nvSpPr>
        <p:spPr>
          <a:xfrm>
            <a:off x="879648" y="2012370"/>
            <a:ext cx="7693807" cy="1155205"/>
          </a:xfrm>
          <a:custGeom>
            <a:avLst/>
            <a:gdLst>
              <a:gd name="connsiteX0" fmla="*/ 192538 w 5507502"/>
              <a:gd name="connsiteY0" fmla="*/ 0 h 1155205"/>
              <a:gd name="connsiteX1" fmla="*/ 5314964 w 5507502"/>
              <a:gd name="connsiteY1" fmla="*/ 0 h 1155205"/>
              <a:gd name="connsiteX2" fmla="*/ 5507502 w 5507502"/>
              <a:gd name="connsiteY2" fmla="*/ 192538 h 1155205"/>
              <a:gd name="connsiteX3" fmla="*/ 5507502 w 5507502"/>
              <a:gd name="connsiteY3" fmla="*/ 962667 h 1155205"/>
              <a:gd name="connsiteX4" fmla="*/ 5314964 w 5507502"/>
              <a:gd name="connsiteY4" fmla="*/ 1155205 h 1155205"/>
              <a:gd name="connsiteX5" fmla="*/ 192538 w 5507502"/>
              <a:gd name="connsiteY5" fmla="*/ 1155205 h 1155205"/>
              <a:gd name="connsiteX6" fmla="*/ 0 w 5507502"/>
              <a:gd name="connsiteY6" fmla="*/ 962667 h 1155205"/>
              <a:gd name="connsiteX7" fmla="*/ 0 w 5507502"/>
              <a:gd name="connsiteY7" fmla="*/ 192538 h 1155205"/>
              <a:gd name="connsiteX8" fmla="*/ 192538 w 5507502"/>
              <a:gd name="connsiteY8" fmla="*/ 0 h 11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502" h="1155205">
                <a:moveTo>
                  <a:pt x="192538" y="0"/>
                </a:moveTo>
                <a:lnTo>
                  <a:pt x="5314964" y="0"/>
                </a:lnTo>
                <a:cubicBezTo>
                  <a:pt x="5421300" y="0"/>
                  <a:pt x="5507502" y="86202"/>
                  <a:pt x="5507502" y="192538"/>
                </a:cubicBezTo>
                <a:lnTo>
                  <a:pt x="5507502" y="962667"/>
                </a:lnTo>
                <a:cubicBezTo>
                  <a:pt x="5507502" y="1069003"/>
                  <a:pt x="5421300" y="1155205"/>
                  <a:pt x="5314964" y="1155205"/>
                </a:cubicBezTo>
                <a:lnTo>
                  <a:pt x="192538" y="1155205"/>
                </a:lnTo>
                <a:cubicBezTo>
                  <a:pt x="86202" y="1155205"/>
                  <a:pt x="0" y="1069003"/>
                  <a:pt x="0" y="962667"/>
                </a:cubicBezTo>
                <a:lnTo>
                  <a:pt x="0" y="192538"/>
                </a:lnTo>
                <a:cubicBezTo>
                  <a:pt x="0" y="86202"/>
                  <a:pt x="86202" y="0"/>
                  <a:pt x="192538" y="0"/>
                </a:cubicBezTo>
                <a:close/>
              </a:path>
            </a:pathLst>
          </a:custGeom>
          <a:solidFill>
            <a:srgbClr val="F9C54D"/>
          </a:solidFill>
          <a:ln>
            <a:noFill/>
          </a:ln>
          <a:effectLst>
            <a:outerShdw blurRad="819874" sx="112358" sy="112358" algn="ctr" rotWithShape="0">
              <a:srgbClr val="F9C54D"/>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400" dirty="0">
                <a:ln w="0"/>
                <a:solidFill>
                  <a:schemeClr val="tx1"/>
                </a:solidFill>
                <a:effectLst>
                  <a:outerShdw blurRad="38100" dist="19050" dir="2700000" algn="tl" rotWithShape="0">
                    <a:schemeClr val="dk1">
                      <a:alpha val="40000"/>
                    </a:schemeClr>
                  </a:outerShdw>
                </a:effectLst>
              </a:rPr>
              <a:t>Climate Solutions for Riverdale</a:t>
            </a:r>
          </a:p>
        </p:txBody>
      </p:sp>
      <p:sp>
        <p:nvSpPr>
          <p:cNvPr id="18" name="Climate Change Rect">
            <a:extLst>
              <a:ext uri="{FF2B5EF4-FFF2-40B4-BE49-F238E27FC236}">
                <a16:creationId xmlns:a16="http://schemas.microsoft.com/office/drawing/2014/main" id="{20D25BDA-CDE9-3A4F-B129-12B090FADB9C}"/>
              </a:ext>
            </a:extLst>
          </p:cNvPr>
          <p:cNvSpPr/>
          <p:nvPr/>
        </p:nvSpPr>
        <p:spPr>
          <a:xfrm>
            <a:off x="6881952" y="3400132"/>
            <a:ext cx="1450715" cy="446334"/>
          </a:xfrm>
          <a:custGeom>
            <a:avLst/>
            <a:gdLst>
              <a:gd name="connsiteX0" fmla="*/ 192538 w 5507502"/>
              <a:gd name="connsiteY0" fmla="*/ 0 h 1155205"/>
              <a:gd name="connsiteX1" fmla="*/ 5314964 w 5507502"/>
              <a:gd name="connsiteY1" fmla="*/ 0 h 1155205"/>
              <a:gd name="connsiteX2" fmla="*/ 5507502 w 5507502"/>
              <a:gd name="connsiteY2" fmla="*/ 192538 h 1155205"/>
              <a:gd name="connsiteX3" fmla="*/ 5507502 w 5507502"/>
              <a:gd name="connsiteY3" fmla="*/ 962667 h 1155205"/>
              <a:gd name="connsiteX4" fmla="*/ 5314964 w 5507502"/>
              <a:gd name="connsiteY4" fmla="*/ 1155205 h 1155205"/>
              <a:gd name="connsiteX5" fmla="*/ 192538 w 5507502"/>
              <a:gd name="connsiteY5" fmla="*/ 1155205 h 1155205"/>
              <a:gd name="connsiteX6" fmla="*/ 0 w 5507502"/>
              <a:gd name="connsiteY6" fmla="*/ 962667 h 1155205"/>
              <a:gd name="connsiteX7" fmla="*/ 0 w 5507502"/>
              <a:gd name="connsiteY7" fmla="*/ 192538 h 1155205"/>
              <a:gd name="connsiteX8" fmla="*/ 192538 w 5507502"/>
              <a:gd name="connsiteY8" fmla="*/ 0 h 11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502" h="1155205">
                <a:moveTo>
                  <a:pt x="192538" y="0"/>
                </a:moveTo>
                <a:lnTo>
                  <a:pt x="5314964" y="0"/>
                </a:lnTo>
                <a:cubicBezTo>
                  <a:pt x="5421300" y="0"/>
                  <a:pt x="5507502" y="86202"/>
                  <a:pt x="5507502" y="192538"/>
                </a:cubicBezTo>
                <a:lnTo>
                  <a:pt x="5507502" y="962667"/>
                </a:lnTo>
                <a:cubicBezTo>
                  <a:pt x="5507502" y="1069003"/>
                  <a:pt x="5421300" y="1155205"/>
                  <a:pt x="5314964" y="1155205"/>
                </a:cubicBezTo>
                <a:lnTo>
                  <a:pt x="192538" y="1155205"/>
                </a:lnTo>
                <a:cubicBezTo>
                  <a:pt x="86202" y="1155205"/>
                  <a:pt x="0" y="1069003"/>
                  <a:pt x="0" y="962667"/>
                </a:cubicBezTo>
                <a:lnTo>
                  <a:pt x="0" y="192538"/>
                </a:lnTo>
                <a:cubicBezTo>
                  <a:pt x="0" y="86202"/>
                  <a:pt x="86202" y="0"/>
                  <a:pt x="192538" y="0"/>
                </a:cubicBezTo>
                <a:close/>
              </a:path>
            </a:pathLst>
          </a:custGeom>
          <a:solidFill>
            <a:srgbClr val="F9C54D"/>
          </a:solidFill>
          <a:ln>
            <a:noFill/>
          </a:ln>
          <a:effectLst>
            <a:outerShdw blurRad="420683" sx="119000" sy="119000" algn="ctr" rotWithShape="0">
              <a:srgbClr val="F9C54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n w="0"/>
                <a:solidFill>
                  <a:schemeClr val="tx1"/>
                </a:solidFill>
                <a:effectLst>
                  <a:outerShdw blurRad="38100" dist="19050" dir="2700000" algn="tl" rotWithShape="0">
                    <a:schemeClr val="dk1">
                      <a:alpha val="40000"/>
                    </a:schemeClr>
                  </a:outerShdw>
                </a:effectLst>
              </a:rPr>
              <a:t>Joel Grayson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0" accel="10000" decel="10000" fill="remove" nodeType="withEffect">
                                  <p:stCondLst>
                                    <p:cond delay="0"/>
                                  </p:stCondLst>
                                  <p:childTnLst>
                                    <p:animRot by="21600000">
                                      <p:cBhvr>
                                        <p:cTn id="6" dur="60000" fill="hold"/>
                                        <p:tgtEl>
                                          <p:spTgt spid="51"/>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CB6CD"/>
        </a:solidFill>
        <a:effectLst/>
      </p:bgPr>
    </p:bg>
    <p:spTree>
      <p:nvGrpSpPr>
        <p:cNvPr id="1" name="Shape 113"/>
        <p:cNvGrpSpPr/>
        <p:nvPr/>
      </p:nvGrpSpPr>
      <p:grpSpPr>
        <a:xfrm>
          <a:off x="0" y="0"/>
          <a:ext cx="0" cy="0"/>
          <a:chOff x="0" y="0"/>
          <a:chExt cx="0" cy="0"/>
        </a:xfrm>
      </p:grpSpPr>
      <p:sp>
        <p:nvSpPr>
          <p:cNvPr id="114" name="Energy Title"/>
          <p:cNvSpPr txBox="1">
            <a:spLocks noGrp="1"/>
          </p:cNvSpPr>
          <p:nvPr>
            <p:ph type="title"/>
          </p:nvPr>
        </p:nvSpPr>
        <p:spPr>
          <a:xfrm>
            <a:off x="311700" y="445025"/>
            <a:ext cx="3102060" cy="572700"/>
          </a:xfrm>
          <a:prstGeom prst="rect">
            <a:avLst/>
          </a:prstGeom>
        </p:spPr>
        <p:txBody>
          <a:bodyPr spcFirstLastPara="1" wrap="square" lIns="91425" tIns="91425" rIns="91425" bIns="91425" anchor="ctr" anchorCtr="0">
            <a:normAutofit/>
          </a:bodyPr>
          <a:lstStyle/>
          <a:p>
            <a:pPr marL="0" lvl="0" indent="0" rtl="0">
              <a:spcBef>
                <a:spcPts val="0"/>
              </a:spcBef>
              <a:spcAft>
                <a:spcPts val="0"/>
              </a:spcAft>
              <a:buNone/>
            </a:pPr>
            <a:r>
              <a:rPr lang="en" sz="2000" cap="none">
                <a:latin typeface="Calibri" panose="020F0502020204030204" pitchFamily="34" charset="0"/>
                <a:cs typeface="Calibri" panose="020F0502020204030204" pitchFamily="34" charset="0"/>
              </a:rPr>
              <a:t>Energy Sources in U.S.</a:t>
            </a:r>
            <a:endParaRPr sz="2000">
              <a:latin typeface="Calibri" panose="020F0502020204030204" pitchFamily="34" charset="0"/>
              <a:cs typeface="Calibri" panose="020F0502020204030204" pitchFamily="34" charset="0"/>
            </a:endParaRPr>
          </a:p>
        </p:txBody>
      </p:sp>
      <p:graphicFrame>
        <p:nvGraphicFramePr>
          <p:cNvPr id="2" name="Chart 1">
            <a:extLst>
              <a:ext uri="{FF2B5EF4-FFF2-40B4-BE49-F238E27FC236}">
                <a16:creationId xmlns:a16="http://schemas.microsoft.com/office/drawing/2014/main" id="{C2401AFA-BE58-9444-98CF-D5FF54BFD261}"/>
              </a:ext>
            </a:extLst>
          </p:cNvPr>
          <p:cNvGraphicFramePr/>
          <p:nvPr>
            <p:extLst>
              <p:ext uri="{D42A27DB-BD31-4B8C-83A1-F6EECF244321}">
                <p14:modId xmlns:p14="http://schemas.microsoft.com/office/powerpoint/2010/main" val="3639927029"/>
              </p:ext>
            </p:extLst>
          </p:nvPr>
        </p:nvGraphicFramePr>
        <p:xfrm>
          <a:off x="1680519" y="94340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A44F223-1369-4E4A-AE77-135B0E25CFC8}"/>
              </a:ext>
            </a:extLst>
          </p:cNvPr>
          <p:cNvSpPr txBox="1"/>
          <p:nvPr/>
        </p:nvSpPr>
        <p:spPr>
          <a:xfrm>
            <a:off x="163416" y="4637901"/>
            <a:ext cx="3667176" cy="430887"/>
          </a:xfrm>
          <a:prstGeom prst="rect">
            <a:avLst/>
          </a:prstGeom>
          <a:noFill/>
        </p:spPr>
        <p:txBody>
          <a:bodyPr wrap="square" rtlCol="0">
            <a:spAutoFit/>
          </a:bodyPr>
          <a:lstStyle/>
          <a:p>
            <a:r>
              <a:rPr lang="en-US" sz="1100">
                <a:latin typeface="Calibri" panose="020F0502020204030204" pitchFamily="34" charset="0"/>
                <a:cs typeface="Calibri" panose="020F0502020204030204" pitchFamily="34" charset="0"/>
              </a:rPr>
              <a:t>Source: </a:t>
            </a:r>
            <a:r>
              <a:rPr lang="en-US" sz="110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eia.gov/energyexplained/us-energy-facts</a:t>
            </a:r>
            <a:endParaRPr lang="en-US" sz="1100">
              <a:solidFill>
                <a:srgbClr val="0070C0"/>
              </a:solidFill>
              <a:latin typeface="Calibri" panose="020F0502020204030204" pitchFamily="34" charset="0"/>
              <a:cs typeface="Calibri" panose="020F0502020204030204" pitchFamily="34" charset="0"/>
            </a:endParaRPr>
          </a:p>
          <a:p>
            <a:r>
              <a:rPr lang="en-US" sz="1100">
                <a:latin typeface="Calibri" panose="020F0502020204030204" pitchFamily="34" charset="0"/>
                <a:cs typeface="Calibri" panose="020F0502020204030204" pitchFamily="34" charset="0"/>
              </a:rPr>
              <a:t>Data as of 2020</a:t>
            </a:r>
          </a:p>
        </p:txBody>
      </p:sp>
      <p:sp>
        <p:nvSpPr>
          <p:cNvPr id="4" name="TextBox 3">
            <a:extLst>
              <a:ext uri="{FF2B5EF4-FFF2-40B4-BE49-F238E27FC236}">
                <a16:creationId xmlns:a16="http://schemas.microsoft.com/office/drawing/2014/main" id="{EFCE5462-44B0-6C40-92DD-54F2D230E48E}"/>
              </a:ext>
            </a:extLst>
          </p:cNvPr>
          <p:cNvSpPr txBox="1"/>
          <p:nvPr/>
        </p:nvSpPr>
        <p:spPr>
          <a:xfrm>
            <a:off x="6804452" y="3982999"/>
            <a:ext cx="2026509" cy="369332"/>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Black=Fossil Fuels</a:t>
            </a:r>
            <a:endParaRPr lang="en-US">
              <a:solidFill>
                <a:srgbClr val="0070C0"/>
              </a:solidFill>
              <a:latin typeface="Calibri" panose="020F0502020204030204" pitchFamily="34" charset="0"/>
              <a:cs typeface="Calibri" panose="020F0502020204030204" pitchFamily="34" charset="0"/>
            </a:endParaRPr>
          </a:p>
        </p:txBody>
      </p:sp>
      <p:pic>
        <p:nvPicPr>
          <p:cNvPr id="19" name="Solar Img">
            <a:extLst>
              <a:ext uri="{FF2B5EF4-FFF2-40B4-BE49-F238E27FC236}">
                <a16:creationId xmlns:a16="http://schemas.microsoft.com/office/drawing/2014/main" id="{A2D0CF6E-259A-404A-AE65-15D363C22B37}"/>
              </a:ext>
            </a:extLst>
          </p:cNvPr>
          <p:cNvPicPr preferRelativeResize="0"/>
          <p:nvPr/>
        </p:nvPicPr>
        <p:blipFill>
          <a:blip r:embed="rId5">
            <a:alphaModFix/>
          </a:blip>
          <a:stretch>
            <a:fillRect/>
          </a:stretch>
        </p:blipFill>
        <p:spPr>
          <a:xfrm>
            <a:off x="5861038" y="682036"/>
            <a:ext cx="979199" cy="740830"/>
          </a:xfrm>
          <a:prstGeom prst="rect">
            <a:avLst/>
          </a:prstGeom>
          <a:noFill/>
          <a:ln>
            <a:noFill/>
          </a:ln>
        </p:spPr>
      </p:pic>
      <p:pic>
        <p:nvPicPr>
          <p:cNvPr id="20" name="Wind Img">
            <a:extLst>
              <a:ext uri="{FF2B5EF4-FFF2-40B4-BE49-F238E27FC236}">
                <a16:creationId xmlns:a16="http://schemas.microsoft.com/office/drawing/2014/main" id="{77AA2EB9-1BA8-5C47-91E5-DD3544F53FE5}"/>
              </a:ext>
            </a:extLst>
          </p:cNvPr>
          <p:cNvPicPr preferRelativeResize="0"/>
          <p:nvPr/>
        </p:nvPicPr>
        <p:blipFill>
          <a:blip r:embed="rId6">
            <a:alphaModFix/>
          </a:blip>
          <a:stretch>
            <a:fillRect/>
          </a:stretch>
        </p:blipFill>
        <p:spPr>
          <a:xfrm>
            <a:off x="5456404" y="155084"/>
            <a:ext cx="602223" cy="1078266"/>
          </a:xfrm>
          <a:prstGeom prst="rect">
            <a:avLst/>
          </a:prstGeom>
          <a:noFill/>
          <a:ln>
            <a:noFill/>
          </a:ln>
        </p:spPr>
      </p:pic>
      <p:pic>
        <p:nvPicPr>
          <p:cNvPr id="21" name="Hydro Img">
            <a:extLst>
              <a:ext uri="{FF2B5EF4-FFF2-40B4-BE49-F238E27FC236}">
                <a16:creationId xmlns:a16="http://schemas.microsoft.com/office/drawing/2014/main" id="{8C80F117-AE16-464D-AF0E-988C823249FB}"/>
              </a:ext>
            </a:extLst>
          </p:cNvPr>
          <p:cNvPicPr preferRelativeResize="0"/>
          <p:nvPr/>
        </p:nvPicPr>
        <p:blipFill>
          <a:blip r:embed="rId7">
            <a:alphaModFix/>
          </a:blip>
          <a:stretch>
            <a:fillRect/>
          </a:stretch>
        </p:blipFill>
        <p:spPr>
          <a:xfrm>
            <a:off x="4089423" y="156084"/>
            <a:ext cx="1259704" cy="787324"/>
          </a:xfrm>
          <a:prstGeom prst="rect">
            <a:avLst/>
          </a:prstGeom>
          <a:noFill/>
          <a:ln>
            <a:noFill/>
          </a:ln>
        </p:spPr>
      </p:pic>
      <p:pic>
        <p:nvPicPr>
          <p:cNvPr id="22" name="Nuclear Img">
            <a:extLst>
              <a:ext uri="{FF2B5EF4-FFF2-40B4-BE49-F238E27FC236}">
                <a16:creationId xmlns:a16="http://schemas.microsoft.com/office/drawing/2014/main" id="{1F4DA3D5-7199-6A4C-9305-8B6675054D1F}"/>
              </a:ext>
            </a:extLst>
          </p:cNvPr>
          <p:cNvPicPr preferRelativeResize="0"/>
          <p:nvPr/>
        </p:nvPicPr>
        <p:blipFill>
          <a:blip r:embed="rId8">
            <a:alphaModFix/>
          </a:blip>
          <a:stretch>
            <a:fillRect/>
          </a:stretch>
        </p:blipFill>
        <p:spPr>
          <a:xfrm>
            <a:off x="6713838" y="1494931"/>
            <a:ext cx="864263" cy="1363498"/>
          </a:xfrm>
          <a:prstGeom prst="rect">
            <a:avLst/>
          </a:prstGeom>
          <a:noFill/>
          <a:ln>
            <a:noFill/>
          </a:ln>
        </p:spPr>
      </p:pic>
    </p:spTree>
    <p:extLst>
      <p:ext uri="{BB962C8B-B14F-4D97-AF65-F5344CB8AC3E}">
        <p14:creationId xmlns:p14="http://schemas.microsoft.com/office/powerpoint/2010/main" val="385320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CB6CD"/>
        </a:solidFill>
        <a:effectLst/>
      </p:bgPr>
    </p:bg>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678561" y="2445298"/>
            <a:ext cx="7466796" cy="572700"/>
          </a:xfrm>
          <a:prstGeom prst="rect">
            <a:avLst/>
          </a:prstGeom>
        </p:spPr>
        <p:txBody>
          <a:bodyPr spcFirstLastPara="1" wrap="square" lIns="91425" tIns="91425" rIns="91425" bIns="91425" anchor="ctr" anchorCtr="0">
            <a:normAutofit/>
          </a:bodyPr>
          <a:lstStyle/>
          <a:p>
            <a:pPr marL="68580">
              <a:buSzPct val="100000"/>
            </a:pPr>
            <a:r>
              <a:rPr lang="en-US" sz="2400" cap="none" dirty="0">
                <a:latin typeface="Calibri" panose="020F0502020204030204" pitchFamily="34" charset="0"/>
                <a:cs typeface="Calibri" panose="020F0502020204030204" pitchFamily="34" charset="0"/>
              </a:rPr>
              <a:t>Clean Electricity</a:t>
            </a:r>
            <a:endParaRPr lang="en-US"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71F916-5AFD-CD41-9335-FA79E62E3F84}"/>
              </a:ext>
            </a:extLst>
          </p:cNvPr>
          <p:cNvPicPr>
            <a:picLocks noChangeAspect="1"/>
          </p:cNvPicPr>
          <p:nvPr/>
        </p:nvPicPr>
        <p:blipFill>
          <a:blip r:embed="rId3"/>
          <a:stretch>
            <a:fillRect/>
          </a:stretch>
        </p:blipFill>
        <p:spPr>
          <a:xfrm>
            <a:off x="5798537" y="3432910"/>
            <a:ext cx="1456512" cy="910429"/>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F130AC9-9D21-DB49-A5E9-0FBAE93675A0}"/>
              </a:ext>
            </a:extLst>
          </p:cNvPr>
          <p:cNvPicPr>
            <a:picLocks noChangeAspect="1"/>
          </p:cNvPicPr>
          <p:nvPr/>
        </p:nvPicPr>
        <p:blipFill>
          <a:blip r:embed="rId4"/>
          <a:stretch>
            <a:fillRect/>
          </a:stretch>
        </p:blipFill>
        <p:spPr>
          <a:xfrm>
            <a:off x="3921351" y="3412429"/>
            <a:ext cx="1060891" cy="802575"/>
          </a:xfrm>
          <a:prstGeom prst="rect">
            <a:avLst/>
          </a:prstGeom>
        </p:spPr>
      </p:pic>
      <p:pic>
        <p:nvPicPr>
          <p:cNvPr id="9" name="Picture 8" descr="A picture containing windmill, outdoor object, propeller&#10;&#10;Description automatically generated">
            <a:extLst>
              <a:ext uri="{FF2B5EF4-FFF2-40B4-BE49-F238E27FC236}">
                <a16:creationId xmlns:a16="http://schemas.microsoft.com/office/drawing/2014/main" id="{9DEDDED2-7E33-FD40-978A-580C0A5FC180}"/>
              </a:ext>
            </a:extLst>
          </p:cNvPr>
          <p:cNvPicPr>
            <a:picLocks noChangeAspect="1"/>
          </p:cNvPicPr>
          <p:nvPr/>
        </p:nvPicPr>
        <p:blipFill>
          <a:blip r:embed="rId5"/>
          <a:stretch>
            <a:fillRect/>
          </a:stretch>
        </p:blipFill>
        <p:spPr>
          <a:xfrm>
            <a:off x="5063503" y="3190114"/>
            <a:ext cx="654825" cy="1172324"/>
          </a:xfrm>
          <a:prstGeom prst="rect">
            <a:avLst/>
          </a:prstGeom>
        </p:spPr>
      </p:pic>
      <p:grpSp>
        <p:nvGrpSpPr>
          <p:cNvPr id="8" name="Group 7">
            <a:extLst>
              <a:ext uri="{FF2B5EF4-FFF2-40B4-BE49-F238E27FC236}">
                <a16:creationId xmlns:a16="http://schemas.microsoft.com/office/drawing/2014/main" id="{523542BE-C776-AE4D-99C9-3BF00A754331}"/>
              </a:ext>
            </a:extLst>
          </p:cNvPr>
          <p:cNvGrpSpPr/>
          <p:nvPr/>
        </p:nvGrpSpPr>
        <p:grpSpPr>
          <a:xfrm>
            <a:off x="7626072" y="3154243"/>
            <a:ext cx="840331" cy="1308423"/>
            <a:chOff x="3763995" y="3308170"/>
            <a:chExt cx="840331" cy="1308422"/>
          </a:xfrm>
        </p:grpSpPr>
        <p:pic>
          <p:nvPicPr>
            <p:cNvPr id="11" name="Picture 10" descr="A picture containing mollusk, conch, silhouette&#10;&#10;Description automatically generated">
              <a:extLst>
                <a:ext uri="{FF2B5EF4-FFF2-40B4-BE49-F238E27FC236}">
                  <a16:creationId xmlns:a16="http://schemas.microsoft.com/office/drawing/2014/main" id="{7EF122F4-69DD-0B44-BCEB-44AD7A3FBB57}"/>
                </a:ext>
              </a:extLst>
            </p:cNvPr>
            <p:cNvPicPr>
              <a:picLocks noChangeAspect="1"/>
            </p:cNvPicPr>
            <p:nvPr/>
          </p:nvPicPr>
          <p:blipFill>
            <a:blip r:embed="rId6"/>
            <a:stretch>
              <a:fillRect/>
            </a:stretch>
          </p:blipFill>
          <p:spPr>
            <a:xfrm>
              <a:off x="3763995" y="3308170"/>
              <a:ext cx="840331" cy="1308422"/>
            </a:xfrm>
            <a:prstGeom prst="rect">
              <a:avLst/>
            </a:prstGeom>
          </p:spPr>
        </p:pic>
        <p:pic>
          <p:nvPicPr>
            <p:cNvPr id="15" name="Picture 14" descr="Icon&#10;&#10;Description automatically generated">
              <a:extLst>
                <a:ext uri="{FF2B5EF4-FFF2-40B4-BE49-F238E27FC236}">
                  <a16:creationId xmlns:a16="http://schemas.microsoft.com/office/drawing/2014/main" id="{504BD940-BA45-B445-8E9A-34E717C6579D}"/>
                </a:ext>
              </a:extLst>
            </p:cNvPr>
            <p:cNvPicPr>
              <a:picLocks noChangeAspect="1"/>
            </p:cNvPicPr>
            <p:nvPr/>
          </p:nvPicPr>
          <p:blipFill>
            <a:blip r:embed="rId7"/>
            <a:stretch>
              <a:fillRect/>
            </a:stretch>
          </p:blipFill>
          <p:spPr>
            <a:xfrm>
              <a:off x="4008128" y="4007436"/>
              <a:ext cx="352063" cy="352063"/>
            </a:xfrm>
            <a:prstGeom prst="rect">
              <a:avLst/>
            </a:prstGeom>
          </p:spPr>
        </p:pic>
      </p:grpSp>
      <p:sp>
        <p:nvSpPr>
          <p:cNvPr id="10" name="TextBox 9">
            <a:extLst>
              <a:ext uri="{FF2B5EF4-FFF2-40B4-BE49-F238E27FC236}">
                <a16:creationId xmlns:a16="http://schemas.microsoft.com/office/drawing/2014/main" id="{F1E08222-803D-5EF2-F5B8-F1F29DF32579}"/>
              </a:ext>
            </a:extLst>
          </p:cNvPr>
          <p:cNvSpPr txBox="1"/>
          <p:nvPr/>
        </p:nvSpPr>
        <p:spPr>
          <a:xfrm>
            <a:off x="3723579" y="4556725"/>
            <a:ext cx="3572934" cy="369332"/>
          </a:xfrm>
          <a:prstGeom prst="rect">
            <a:avLst/>
          </a:prstGeom>
          <a:noFill/>
        </p:spPr>
        <p:txBody>
          <a:bodyPr wrap="square" rtlCol="0">
            <a:spAutoFit/>
          </a:bodyPr>
          <a:lstStyle/>
          <a:p>
            <a:pPr algn="ctr"/>
            <a:r>
              <a:rPr lang="en-US" dirty="0"/>
              <a:t>Renewables</a:t>
            </a:r>
          </a:p>
        </p:txBody>
      </p:sp>
      <p:sp>
        <p:nvSpPr>
          <p:cNvPr id="12" name="TextBox 11">
            <a:extLst>
              <a:ext uri="{FF2B5EF4-FFF2-40B4-BE49-F238E27FC236}">
                <a16:creationId xmlns:a16="http://schemas.microsoft.com/office/drawing/2014/main" id="{C72A9FA8-6AF5-DCE7-D347-DCF8C90D0FCE}"/>
              </a:ext>
            </a:extLst>
          </p:cNvPr>
          <p:cNvSpPr txBox="1"/>
          <p:nvPr/>
        </p:nvSpPr>
        <p:spPr>
          <a:xfrm>
            <a:off x="6905332" y="4556725"/>
            <a:ext cx="2281807" cy="369332"/>
          </a:xfrm>
          <a:prstGeom prst="rect">
            <a:avLst/>
          </a:prstGeom>
          <a:noFill/>
        </p:spPr>
        <p:txBody>
          <a:bodyPr wrap="square" rtlCol="0">
            <a:spAutoFit/>
          </a:bodyPr>
          <a:lstStyle/>
          <a:p>
            <a:pPr algn="ctr"/>
            <a:r>
              <a:rPr lang="en-US" dirty="0"/>
              <a:t>Nuclear fills in gaps</a:t>
            </a:r>
          </a:p>
        </p:txBody>
      </p:sp>
      <p:sp>
        <p:nvSpPr>
          <p:cNvPr id="13" name="TextBox 12">
            <a:extLst>
              <a:ext uri="{FF2B5EF4-FFF2-40B4-BE49-F238E27FC236}">
                <a16:creationId xmlns:a16="http://schemas.microsoft.com/office/drawing/2014/main" id="{C2373D8F-985D-0699-7847-167D64EBF0DA}"/>
              </a:ext>
            </a:extLst>
          </p:cNvPr>
          <p:cNvSpPr txBox="1"/>
          <p:nvPr/>
        </p:nvSpPr>
        <p:spPr>
          <a:xfrm>
            <a:off x="280574" y="4681923"/>
            <a:ext cx="2281807" cy="369332"/>
          </a:xfrm>
          <a:prstGeom prst="rect">
            <a:avLst/>
          </a:prstGeom>
          <a:noFill/>
        </p:spPr>
        <p:txBody>
          <a:bodyPr wrap="square" rtlCol="0">
            <a:spAutoFit/>
          </a:bodyPr>
          <a:lstStyle/>
          <a:p>
            <a:pPr algn="ctr"/>
            <a:r>
              <a:rPr lang="en-US" dirty="0"/>
              <a:t>Fossil Fuels</a:t>
            </a:r>
          </a:p>
        </p:txBody>
      </p:sp>
      <p:cxnSp>
        <p:nvCxnSpPr>
          <p:cNvPr id="16" name="Straight Arrow Connector 15">
            <a:extLst>
              <a:ext uri="{FF2B5EF4-FFF2-40B4-BE49-F238E27FC236}">
                <a16:creationId xmlns:a16="http://schemas.microsoft.com/office/drawing/2014/main" id="{714FD88C-D3C6-0E62-0F90-D0A3858D7876}"/>
              </a:ext>
            </a:extLst>
          </p:cNvPr>
          <p:cNvCxnSpPr>
            <a:cxnSpLocks/>
          </p:cNvCxnSpPr>
          <p:nvPr/>
        </p:nvCxnSpPr>
        <p:spPr>
          <a:xfrm>
            <a:off x="2817368" y="3930827"/>
            <a:ext cx="914400" cy="0"/>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8" name="Picture 17" descr="A picture containing fire, surrounded&#10;&#10;Description automatically generated">
            <a:extLst>
              <a:ext uri="{FF2B5EF4-FFF2-40B4-BE49-F238E27FC236}">
                <a16:creationId xmlns:a16="http://schemas.microsoft.com/office/drawing/2014/main" id="{17960F21-9FD3-F082-372C-B87078EDE5D2}"/>
              </a:ext>
            </a:extLst>
          </p:cNvPr>
          <p:cNvPicPr>
            <a:picLocks noChangeAspect="1"/>
          </p:cNvPicPr>
          <p:nvPr/>
        </p:nvPicPr>
        <p:blipFill rotWithShape="1">
          <a:blip r:embed="rId8"/>
          <a:srcRect b="19671"/>
          <a:stretch/>
        </p:blipFill>
        <p:spPr>
          <a:xfrm>
            <a:off x="429032" y="3107494"/>
            <a:ext cx="1010966" cy="754850"/>
          </a:xfrm>
          <a:prstGeom prst="rect">
            <a:avLst/>
          </a:prstGeom>
        </p:spPr>
      </p:pic>
      <p:pic>
        <p:nvPicPr>
          <p:cNvPr id="20" name="Picture 19" descr="A structure on fire&#10;&#10;Description automatically generated with low confidence">
            <a:extLst>
              <a:ext uri="{FF2B5EF4-FFF2-40B4-BE49-F238E27FC236}">
                <a16:creationId xmlns:a16="http://schemas.microsoft.com/office/drawing/2014/main" id="{CFCB3F06-908F-A5D0-7F2E-CB770B13D360}"/>
              </a:ext>
            </a:extLst>
          </p:cNvPr>
          <p:cNvPicPr>
            <a:picLocks noChangeAspect="1"/>
          </p:cNvPicPr>
          <p:nvPr/>
        </p:nvPicPr>
        <p:blipFill>
          <a:blip r:embed="rId9"/>
          <a:stretch>
            <a:fillRect/>
          </a:stretch>
        </p:blipFill>
        <p:spPr>
          <a:xfrm>
            <a:off x="467929" y="3912059"/>
            <a:ext cx="2137996" cy="767223"/>
          </a:xfrm>
          <a:prstGeom prst="rect">
            <a:avLst/>
          </a:prstGeom>
        </p:spPr>
      </p:pic>
      <p:pic>
        <p:nvPicPr>
          <p:cNvPr id="22" name="Picture 21" descr="A picture containing outdoor, sunset, sun, setting&#10;&#10;Description automatically generated">
            <a:extLst>
              <a:ext uri="{FF2B5EF4-FFF2-40B4-BE49-F238E27FC236}">
                <a16:creationId xmlns:a16="http://schemas.microsoft.com/office/drawing/2014/main" id="{4D4765D2-AA93-AE78-B101-6E8FC426A16A}"/>
              </a:ext>
            </a:extLst>
          </p:cNvPr>
          <p:cNvPicPr>
            <a:picLocks noChangeAspect="1"/>
          </p:cNvPicPr>
          <p:nvPr/>
        </p:nvPicPr>
        <p:blipFill>
          <a:blip r:embed="rId10"/>
          <a:stretch>
            <a:fillRect/>
          </a:stretch>
        </p:blipFill>
        <p:spPr>
          <a:xfrm>
            <a:off x="1516200" y="3133220"/>
            <a:ext cx="1089725" cy="726483"/>
          </a:xfrm>
          <a:prstGeom prst="rect">
            <a:avLst/>
          </a:prstGeom>
        </p:spPr>
      </p:pic>
      <p:pic>
        <p:nvPicPr>
          <p:cNvPr id="30" name="Picture 29" descr="A picture containing oven, microwave, kitchen appliance&#10;&#10;Description automatically generated">
            <a:extLst>
              <a:ext uri="{FF2B5EF4-FFF2-40B4-BE49-F238E27FC236}">
                <a16:creationId xmlns:a16="http://schemas.microsoft.com/office/drawing/2014/main" id="{D4CE6D5D-BBAC-EA55-4303-3FF4D7F7E5E5}"/>
              </a:ext>
            </a:extLst>
          </p:cNvPr>
          <p:cNvPicPr>
            <a:picLocks noChangeAspect="1"/>
          </p:cNvPicPr>
          <p:nvPr/>
        </p:nvPicPr>
        <p:blipFill>
          <a:blip r:embed="rId11"/>
          <a:stretch>
            <a:fillRect/>
          </a:stretch>
        </p:blipFill>
        <p:spPr>
          <a:xfrm>
            <a:off x="360452" y="1035081"/>
            <a:ext cx="914689" cy="914689"/>
          </a:xfrm>
          <a:prstGeom prst="rect">
            <a:avLst/>
          </a:prstGeom>
        </p:spPr>
      </p:pic>
      <p:pic>
        <p:nvPicPr>
          <p:cNvPr id="35" name="Picture 34">
            <a:extLst>
              <a:ext uri="{FF2B5EF4-FFF2-40B4-BE49-F238E27FC236}">
                <a16:creationId xmlns:a16="http://schemas.microsoft.com/office/drawing/2014/main" id="{2820AF94-5795-7188-6E89-A0AA3B085250}"/>
              </a:ext>
            </a:extLst>
          </p:cNvPr>
          <p:cNvPicPr>
            <a:picLocks noChangeAspect="1"/>
          </p:cNvPicPr>
          <p:nvPr/>
        </p:nvPicPr>
        <p:blipFill>
          <a:blip r:embed="rId12"/>
          <a:stretch>
            <a:fillRect/>
          </a:stretch>
        </p:blipFill>
        <p:spPr>
          <a:xfrm>
            <a:off x="1862581" y="1035081"/>
            <a:ext cx="656597" cy="844196"/>
          </a:xfrm>
          <a:prstGeom prst="rect">
            <a:avLst/>
          </a:prstGeom>
        </p:spPr>
      </p:pic>
      <p:cxnSp>
        <p:nvCxnSpPr>
          <p:cNvPr id="36" name="Straight Arrow Connector 35">
            <a:extLst>
              <a:ext uri="{FF2B5EF4-FFF2-40B4-BE49-F238E27FC236}">
                <a16:creationId xmlns:a16="http://schemas.microsoft.com/office/drawing/2014/main" id="{1575EC72-6495-05D8-BADB-6BB18F28B4F8}"/>
              </a:ext>
            </a:extLst>
          </p:cNvPr>
          <p:cNvCxnSpPr>
            <a:cxnSpLocks/>
          </p:cNvCxnSpPr>
          <p:nvPr/>
        </p:nvCxnSpPr>
        <p:spPr>
          <a:xfrm>
            <a:off x="1268236" y="1441939"/>
            <a:ext cx="526408" cy="0"/>
          </a:xfrm>
          <a:prstGeom prst="straightConnector1">
            <a:avLst/>
          </a:prstGeom>
          <a:ln w="508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05FB4E82-66B8-0033-1CE2-01E4FF787668}"/>
              </a:ext>
            </a:extLst>
          </p:cNvPr>
          <p:cNvCxnSpPr>
            <a:cxnSpLocks/>
          </p:cNvCxnSpPr>
          <p:nvPr/>
        </p:nvCxnSpPr>
        <p:spPr>
          <a:xfrm>
            <a:off x="4045351" y="1465946"/>
            <a:ext cx="526408" cy="0"/>
          </a:xfrm>
          <a:prstGeom prst="straightConnector1">
            <a:avLst/>
          </a:prstGeom>
          <a:ln w="508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4" name="Picture 43">
            <a:extLst>
              <a:ext uri="{FF2B5EF4-FFF2-40B4-BE49-F238E27FC236}">
                <a16:creationId xmlns:a16="http://schemas.microsoft.com/office/drawing/2014/main" id="{E65EFD95-D151-5BDF-6B31-FB87847B6BF1}"/>
              </a:ext>
            </a:extLst>
          </p:cNvPr>
          <p:cNvPicPr>
            <a:picLocks noChangeAspect="1"/>
          </p:cNvPicPr>
          <p:nvPr/>
        </p:nvPicPr>
        <p:blipFill>
          <a:blip r:embed="rId13"/>
          <a:stretch>
            <a:fillRect/>
          </a:stretch>
        </p:blipFill>
        <p:spPr>
          <a:xfrm>
            <a:off x="4714709" y="1136050"/>
            <a:ext cx="1244257" cy="646367"/>
          </a:xfrm>
          <a:prstGeom prst="rect">
            <a:avLst/>
          </a:prstGeom>
        </p:spPr>
      </p:pic>
      <p:pic>
        <p:nvPicPr>
          <p:cNvPr id="46" name="Picture 45" descr="A picture containing person, outdoor, light&#10;&#10;Description automatically generated">
            <a:extLst>
              <a:ext uri="{FF2B5EF4-FFF2-40B4-BE49-F238E27FC236}">
                <a16:creationId xmlns:a16="http://schemas.microsoft.com/office/drawing/2014/main" id="{2AE22A31-23CC-E46A-F556-0D07F94CB89C}"/>
              </a:ext>
            </a:extLst>
          </p:cNvPr>
          <p:cNvPicPr>
            <a:picLocks noChangeAspect="1"/>
          </p:cNvPicPr>
          <p:nvPr/>
        </p:nvPicPr>
        <p:blipFill rotWithShape="1">
          <a:blip r:embed="rId14"/>
          <a:srcRect r="18872"/>
          <a:stretch/>
        </p:blipFill>
        <p:spPr>
          <a:xfrm>
            <a:off x="3019598" y="1107763"/>
            <a:ext cx="890072" cy="731411"/>
          </a:xfrm>
          <a:prstGeom prst="rect">
            <a:avLst/>
          </a:prstGeom>
        </p:spPr>
      </p:pic>
      <p:sp>
        <p:nvSpPr>
          <p:cNvPr id="49" name="Google Shape;147;p23">
            <a:extLst>
              <a:ext uri="{FF2B5EF4-FFF2-40B4-BE49-F238E27FC236}">
                <a16:creationId xmlns:a16="http://schemas.microsoft.com/office/drawing/2014/main" id="{25E97DD9-1A00-A768-FA52-C4D9DA4DB3BA}"/>
              </a:ext>
            </a:extLst>
          </p:cNvPr>
          <p:cNvSpPr txBox="1">
            <a:spLocks/>
          </p:cNvSpPr>
          <p:nvPr/>
        </p:nvSpPr>
        <p:spPr bwMode="black">
          <a:xfrm>
            <a:off x="678561" y="233601"/>
            <a:ext cx="7466796" cy="572700"/>
          </a:xfrm>
          <a:prstGeom prst="rect">
            <a:avLst/>
          </a:prstGeom>
          <a:solidFill>
            <a:srgbClr val="FFFFFF"/>
          </a:solidFill>
          <a:ln w="31750" cap="sq">
            <a:solidFill>
              <a:srgbClr val="404040"/>
            </a:solidFill>
            <a:miter lim="800000"/>
          </a:ln>
        </p:spPr>
        <p:txBody>
          <a:bodyPr spcFirstLastPara="1" vert="horz" wrap="square" lIns="91425" tIns="91425" rIns="91425" bIns="91425" rtlCol="0" anchor="ctr" anchorCtr="0">
            <a:normAutofit/>
          </a:bodyPr>
          <a:lstStyle>
            <a:lvl1pPr lvl="0" algn="ctr" defTabSz="685800" rtl="0" eaLnBrk="1" latinLnBrk="0" hangingPunct="1">
              <a:lnSpc>
                <a:spcPct val="90000"/>
              </a:lnSpc>
              <a:spcBef>
                <a:spcPts val="0"/>
              </a:spcBef>
              <a:spcAft>
                <a:spcPts val="0"/>
              </a:spcAft>
              <a:buSzPts val="2800"/>
              <a:buNone/>
              <a:defRPr sz="2100" kern="1200" cap="all" spc="150" baseline="0">
                <a:solidFill>
                  <a:srgbClr val="262626"/>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marL="68580">
              <a:buSzPct val="100000"/>
            </a:pPr>
            <a:r>
              <a:rPr lang="en-US" sz="2400" cap="none" dirty="0">
                <a:latin typeface="Calibri" panose="020F0502020204030204" pitchFamily="34" charset="0"/>
                <a:cs typeface="Calibri" panose="020F0502020204030204" pitchFamily="34" charset="0"/>
              </a:rPr>
              <a:t>Electrification</a:t>
            </a:r>
            <a:endParaRPr lang="en-US" sz="2400"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2506ED64-BED7-3F45-662C-B3C8466D4408}"/>
              </a:ext>
            </a:extLst>
          </p:cNvPr>
          <p:cNvSpPr txBox="1"/>
          <p:nvPr/>
        </p:nvSpPr>
        <p:spPr>
          <a:xfrm>
            <a:off x="3982529" y="1840739"/>
            <a:ext cx="929422" cy="369332"/>
          </a:xfrm>
          <a:prstGeom prst="rect">
            <a:avLst/>
          </a:prstGeom>
          <a:noFill/>
        </p:spPr>
        <p:txBody>
          <a:bodyPr wrap="none" rtlCol="0">
            <a:spAutoFit/>
          </a:bodyPr>
          <a:lstStyle/>
          <a:p>
            <a:r>
              <a:rPr lang="en-US" dirty="0"/>
              <a:t>Vehicles</a:t>
            </a:r>
          </a:p>
        </p:txBody>
      </p:sp>
      <p:sp>
        <p:nvSpPr>
          <p:cNvPr id="51" name="TextBox 50">
            <a:extLst>
              <a:ext uri="{FF2B5EF4-FFF2-40B4-BE49-F238E27FC236}">
                <a16:creationId xmlns:a16="http://schemas.microsoft.com/office/drawing/2014/main" id="{C43279B6-F25E-9F38-3A28-AA8967FA15F5}"/>
              </a:ext>
            </a:extLst>
          </p:cNvPr>
          <p:cNvSpPr txBox="1"/>
          <p:nvPr/>
        </p:nvSpPr>
        <p:spPr>
          <a:xfrm>
            <a:off x="1104150" y="1858110"/>
            <a:ext cx="928459" cy="369332"/>
          </a:xfrm>
          <a:prstGeom prst="rect">
            <a:avLst/>
          </a:prstGeom>
          <a:noFill/>
        </p:spPr>
        <p:txBody>
          <a:bodyPr wrap="none" rtlCol="0">
            <a:spAutoFit/>
          </a:bodyPr>
          <a:lstStyle/>
          <a:p>
            <a:r>
              <a:rPr lang="en-US" dirty="0"/>
              <a:t>Heaters</a:t>
            </a:r>
          </a:p>
        </p:txBody>
      </p:sp>
      <p:cxnSp>
        <p:nvCxnSpPr>
          <p:cNvPr id="52" name="Straight Arrow Connector 51">
            <a:extLst>
              <a:ext uri="{FF2B5EF4-FFF2-40B4-BE49-F238E27FC236}">
                <a16:creationId xmlns:a16="http://schemas.microsoft.com/office/drawing/2014/main" id="{EB710FB1-4CE7-F810-078C-593E6121A79D}"/>
              </a:ext>
            </a:extLst>
          </p:cNvPr>
          <p:cNvCxnSpPr>
            <a:cxnSpLocks/>
          </p:cNvCxnSpPr>
          <p:nvPr/>
        </p:nvCxnSpPr>
        <p:spPr>
          <a:xfrm>
            <a:off x="7174916" y="1429503"/>
            <a:ext cx="526408" cy="0"/>
          </a:xfrm>
          <a:prstGeom prst="straightConnector1">
            <a:avLst/>
          </a:prstGeom>
          <a:ln w="508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5" name="TextBox 54">
            <a:extLst>
              <a:ext uri="{FF2B5EF4-FFF2-40B4-BE49-F238E27FC236}">
                <a16:creationId xmlns:a16="http://schemas.microsoft.com/office/drawing/2014/main" id="{6B77A3F6-398D-9873-7F61-4A4042341476}"/>
              </a:ext>
            </a:extLst>
          </p:cNvPr>
          <p:cNvSpPr txBox="1"/>
          <p:nvPr/>
        </p:nvSpPr>
        <p:spPr>
          <a:xfrm>
            <a:off x="7112094" y="1804296"/>
            <a:ext cx="1037463" cy="369332"/>
          </a:xfrm>
          <a:prstGeom prst="rect">
            <a:avLst/>
          </a:prstGeom>
          <a:noFill/>
        </p:spPr>
        <p:txBody>
          <a:bodyPr wrap="none" rtlCol="0">
            <a:spAutoFit/>
          </a:bodyPr>
          <a:lstStyle/>
          <a:p>
            <a:r>
              <a:rPr lang="en-US" dirty="0"/>
              <a:t>Factories</a:t>
            </a:r>
          </a:p>
        </p:txBody>
      </p:sp>
      <p:pic>
        <p:nvPicPr>
          <p:cNvPr id="59" name="Picture 58" descr="A factory with smoke coming out of it&#10;&#10;Description automatically generated with low confidence">
            <a:extLst>
              <a:ext uri="{FF2B5EF4-FFF2-40B4-BE49-F238E27FC236}">
                <a16:creationId xmlns:a16="http://schemas.microsoft.com/office/drawing/2014/main" id="{793195A0-290B-EEA9-C9C4-C8C7FAF8A06A}"/>
              </a:ext>
            </a:extLst>
          </p:cNvPr>
          <p:cNvPicPr>
            <a:picLocks noChangeAspect="1"/>
          </p:cNvPicPr>
          <p:nvPr/>
        </p:nvPicPr>
        <p:blipFill>
          <a:blip r:embed="rId15"/>
          <a:stretch>
            <a:fillRect/>
          </a:stretch>
        </p:blipFill>
        <p:spPr>
          <a:xfrm>
            <a:off x="6274403" y="1022243"/>
            <a:ext cx="801093" cy="801093"/>
          </a:xfrm>
          <a:prstGeom prst="rect">
            <a:avLst/>
          </a:prstGeom>
        </p:spPr>
      </p:pic>
      <p:pic>
        <p:nvPicPr>
          <p:cNvPr id="61" name="Picture 60" descr="A picture containing sky, outdoor, building, factory&#10;&#10;Description automatically generated">
            <a:extLst>
              <a:ext uri="{FF2B5EF4-FFF2-40B4-BE49-F238E27FC236}">
                <a16:creationId xmlns:a16="http://schemas.microsoft.com/office/drawing/2014/main" id="{74941AF4-3F32-F5B7-1755-1CB89B6D9B21}"/>
              </a:ext>
            </a:extLst>
          </p:cNvPr>
          <p:cNvPicPr>
            <a:picLocks noChangeAspect="1"/>
          </p:cNvPicPr>
          <p:nvPr/>
        </p:nvPicPr>
        <p:blipFill>
          <a:blip r:embed="rId16"/>
          <a:stretch>
            <a:fillRect/>
          </a:stretch>
        </p:blipFill>
        <p:spPr>
          <a:xfrm>
            <a:off x="7800001" y="1101466"/>
            <a:ext cx="1047395" cy="6975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B689"/>
        </a:solidFill>
        <a:effectLst/>
      </p:bgPr>
    </p:bg>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rtl="0">
              <a:spcBef>
                <a:spcPts val="0"/>
              </a:spcBef>
              <a:spcAft>
                <a:spcPts val="0"/>
              </a:spcAft>
              <a:buNone/>
            </a:pPr>
            <a:r>
              <a:rPr lang="en-US" sz="2600" cap="none" dirty="0">
                <a:latin typeface="Calibri" panose="020F0502020204030204" pitchFamily="34" charset="0"/>
                <a:cs typeface="Calibri" panose="020F0502020204030204" pitchFamily="34" charset="0"/>
              </a:rPr>
              <a:t>Solar for Riverdale</a:t>
            </a:r>
          </a:p>
        </p:txBody>
      </p:sp>
      <p:pic>
        <p:nvPicPr>
          <p:cNvPr id="6" name="Picture 5" descr="A picture containing indoor, stack&#10;&#10;Description automatically generated">
            <a:extLst>
              <a:ext uri="{FF2B5EF4-FFF2-40B4-BE49-F238E27FC236}">
                <a16:creationId xmlns:a16="http://schemas.microsoft.com/office/drawing/2014/main" id="{38E7012E-1E09-6A41-82DE-8FD19A5B8140}"/>
              </a:ext>
            </a:extLst>
          </p:cNvPr>
          <p:cNvPicPr>
            <a:picLocks noChangeAspect="1"/>
          </p:cNvPicPr>
          <p:nvPr/>
        </p:nvPicPr>
        <p:blipFill>
          <a:blip r:embed="rId3"/>
          <a:stretch>
            <a:fillRect/>
          </a:stretch>
        </p:blipFill>
        <p:spPr>
          <a:xfrm>
            <a:off x="214186" y="1295724"/>
            <a:ext cx="2567850" cy="2057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picture containing text&#10;&#10;Description automatically generated">
            <a:extLst>
              <a:ext uri="{FF2B5EF4-FFF2-40B4-BE49-F238E27FC236}">
                <a16:creationId xmlns:a16="http://schemas.microsoft.com/office/drawing/2014/main" id="{0A132C38-2187-D14B-9A67-01FFA46AAD35}"/>
              </a:ext>
            </a:extLst>
          </p:cNvPr>
          <p:cNvPicPr>
            <a:picLocks noChangeAspect="1"/>
          </p:cNvPicPr>
          <p:nvPr/>
        </p:nvPicPr>
        <p:blipFill>
          <a:blip r:embed="rId4"/>
          <a:stretch>
            <a:fillRect/>
          </a:stretch>
        </p:blipFill>
        <p:spPr>
          <a:xfrm>
            <a:off x="2203422" y="2929432"/>
            <a:ext cx="1998806" cy="2057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97F8FC8-392A-3A38-FC5B-80487C46538F}"/>
              </a:ext>
            </a:extLst>
          </p:cNvPr>
          <p:cNvSpPr txBox="1"/>
          <p:nvPr/>
        </p:nvSpPr>
        <p:spPr>
          <a:xfrm>
            <a:off x="91947" y="3757137"/>
            <a:ext cx="2111475" cy="369332"/>
          </a:xfrm>
          <a:prstGeom prst="rect">
            <a:avLst/>
          </a:prstGeom>
          <a:noFill/>
        </p:spPr>
        <p:txBody>
          <a:bodyPr wrap="none" rtlCol="0">
            <a:spAutoFit/>
          </a:bodyPr>
          <a:lstStyle/>
          <a:p>
            <a:r>
              <a:rPr lang="en-US" dirty="0"/>
              <a:t>Making Solar Models</a:t>
            </a:r>
          </a:p>
        </p:txBody>
      </p:sp>
      <p:sp>
        <p:nvSpPr>
          <p:cNvPr id="4" name="TextBox 3">
            <a:extLst>
              <a:ext uri="{FF2B5EF4-FFF2-40B4-BE49-F238E27FC236}">
                <a16:creationId xmlns:a16="http://schemas.microsoft.com/office/drawing/2014/main" id="{1C2DC7A2-6530-5FAC-0F0B-DC10E19A02BA}"/>
              </a:ext>
            </a:extLst>
          </p:cNvPr>
          <p:cNvSpPr txBox="1"/>
          <p:nvPr/>
        </p:nvSpPr>
        <p:spPr>
          <a:xfrm>
            <a:off x="4572000" y="4144477"/>
            <a:ext cx="4053836" cy="369332"/>
          </a:xfrm>
          <a:prstGeom prst="rect">
            <a:avLst/>
          </a:prstGeom>
          <a:noFill/>
        </p:spPr>
        <p:txBody>
          <a:bodyPr wrap="square" rtlCol="0">
            <a:spAutoFit/>
          </a:bodyPr>
          <a:lstStyle/>
          <a:p>
            <a:pPr algn="ctr"/>
            <a:r>
              <a:rPr lang="en-US" sz="1800" dirty="0"/>
              <a:t>Presenting to the Board of Trustees</a:t>
            </a:r>
          </a:p>
        </p:txBody>
      </p:sp>
      <p:pic>
        <p:nvPicPr>
          <p:cNvPr id="10" name="Picture 9" descr="Graphical user interface&#10;&#10;Description automatically generated">
            <a:extLst>
              <a:ext uri="{FF2B5EF4-FFF2-40B4-BE49-F238E27FC236}">
                <a16:creationId xmlns:a16="http://schemas.microsoft.com/office/drawing/2014/main" id="{374A7172-2DD8-5E3E-3049-8FFCDE6DE3D8}"/>
              </a:ext>
            </a:extLst>
          </p:cNvPr>
          <p:cNvPicPr>
            <a:picLocks noChangeAspect="1"/>
          </p:cNvPicPr>
          <p:nvPr/>
        </p:nvPicPr>
        <p:blipFill>
          <a:blip r:embed="rId5"/>
          <a:stretch>
            <a:fillRect/>
          </a:stretch>
        </p:blipFill>
        <p:spPr>
          <a:xfrm>
            <a:off x="3615089" y="1344101"/>
            <a:ext cx="5152749" cy="26586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5B689"/>
        </a:solidFill>
        <a:effectLst/>
      </p:bgPr>
    </p:bg>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rtl="0">
              <a:spcBef>
                <a:spcPts val="0"/>
              </a:spcBef>
              <a:spcAft>
                <a:spcPts val="0"/>
              </a:spcAft>
              <a:buNone/>
            </a:pPr>
            <a:r>
              <a:rPr lang="en-US" sz="2600" cap="none" dirty="0">
                <a:latin typeface="Calibri" panose="020F0502020204030204" pitchFamily="34" charset="0"/>
                <a:cs typeface="Calibri" panose="020F0502020204030204" pitchFamily="34" charset="0"/>
              </a:rPr>
              <a:t>Annual Impact</a:t>
            </a:r>
          </a:p>
        </p:txBody>
      </p:sp>
      <p:pic>
        <p:nvPicPr>
          <p:cNvPr id="3" name="Picture 2" descr="A picture containing text&#10;&#10;Description automatically generated">
            <a:extLst>
              <a:ext uri="{FF2B5EF4-FFF2-40B4-BE49-F238E27FC236}">
                <a16:creationId xmlns:a16="http://schemas.microsoft.com/office/drawing/2014/main" id="{0769BC22-38A4-97BD-463D-6CAC9009506B}"/>
              </a:ext>
            </a:extLst>
          </p:cNvPr>
          <p:cNvPicPr>
            <a:picLocks noChangeAspect="1"/>
          </p:cNvPicPr>
          <p:nvPr/>
        </p:nvPicPr>
        <p:blipFill>
          <a:blip r:embed="rId3"/>
          <a:stretch>
            <a:fillRect/>
          </a:stretch>
        </p:blipFill>
        <p:spPr>
          <a:xfrm>
            <a:off x="2922607" y="1461176"/>
            <a:ext cx="2437465" cy="3054545"/>
          </a:xfrm>
          <a:prstGeom prst="roundRect">
            <a:avLst>
              <a:gd name="adj" fmla="val 87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screenshot of a video game&#10;&#10;Description automatically generated with medium confidence">
            <a:extLst>
              <a:ext uri="{FF2B5EF4-FFF2-40B4-BE49-F238E27FC236}">
                <a16:creationId xmlns:a16="http://schemas.microsoft.com/office/drawing/2014/main" id="{49EA919A-8F84-17A0-A602-3066F7775F8C}"/>
              </a:ext>
            </a:extLst>
          </p:cNvPr>
          <p:cNvPicPr>
            <a:picLocks noChangeAspect="1"/>
          </p:cNvPicPr>
          <p:nvPr/>
        </p:nvPicPr>
        <p:blipFill>
          <a:blip r:embed="rId4"/>
          <a:stretch>
            <a:fillRect/>
          </a:stretch>
        </p:blipFill>
        <p:spPr>
          <a:xfrm>
            <a:off x="147058" y="1491084"/>
            <a:ext cx="2586545" cy="3024637"/>
          </a:xfrm>
          <a:prstGeom prst="roundRect">
            <a:avLst>
              <a:gd name="adj" fmla="val 714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86EAFD6D-2257-264F-BCD8-49B52B621FE0}"/>
              </a:ext>
            </a:extLst>
          </p:cNvPr>
          <p:cNvSpPr txBox="1"/>
          <p:nvPr/>
        </p:nvSpPr>
        <p:spPr>
          <a:xfrm>
            <a:off x="2922607" y="4533611"/>
            <a:ext cx="2437465" cy="369332"/>
          </a:xfrm>
          <a:prstGeom prst="rect">
            <a:avLst/>
          </a:prstGeom>
          <a:noFill/>
        </p:spPr>
        <p:txBody>
          <a:bodyPr wrap="square" rtlCol="0">
            <a:spAutoFit/>
          </a:bodyPr>
          <a:lstStyle/>
          <a:p>
            <a:pPr algn="ctr"/>
            <a:r>
              <a:rPr lang="en-US" dirty="0"/>
              <a:t>River Campus</a:t>
            </a:r>
          </a:p>
        </p:txBody>
      </p:sp>
      <p:sp>
        <p:nvSpPr>
          <p:cNvPr id="6" name="TextBox 5">
            <a:extLst>
              <a:ext uri="{FF2B5EF4-FFF2-40B4-BE49-F238E27FC236}">
                <a16:creationId xmlns:a16="http://schemas.microsoft.com/office/drawing/2014/main" id="{AD1A7F57-C765-C4B0-0411-BB5AF3DADE57}"/>
              </a:ext>
            </a:extLst>
          </p:cNvPr>
          <p:cNvSpPr txBox="1"/>
          <p:nvPr/>
        </p:nvSpPr>
        <p:spPr>
          <a:xfrm>
            <a:off x="135631" y="4548203"/>
            <a:ext cx="2586545" cy="369332"/>
          </a:xfrm>
          <a:prstGeom prst="rect">
            <a:avLst/>
          </a:prstGeom>
          <a:noFill/>
        </p:spPr>
        <p:txBody>
          <a:bodyPr wrap="square" rtlCol="0">
            <a:spAutoFit/>
          </a:bodyPr>
          <a:lstStyle/>
          <a:p>
            <a:pPr algn="ctr"/>
            <a:r>
              <a:rPr lang="en-US"/>
              <a:t>Hill Campus</a:t>
            </a:r>
          </a:p>
        </p:txBody>
      </p:sp>
      <p:sp>
        <p:nvSpPr>
          <p:cNvPr id="8" name="TextBox 7">
            <a:extLst>
              <a:ext uri="{FF2B5EF4-FFF2-40B4-BE49-F238E27FC236}">
                <a16:creationId xmlns:a16="http://schemas.microsoft.com/office/drawing/2014/main" id="{FB893E18-E79A-EC76-5D79-3BE4EFC0DD66}"/>
              </a:ext>
            </a:extLst>
          </p:cNvPr>
          <p:cNvSpPr txBox="1"/>
          <p:nvPr/>
        </p:nvSpPr>
        <p:spPr>
          <a:xfrm>
            <a:off x="5369016" y="1905043"/>
            <a:ext cx="3774984" cy="830997"/>
          </a:xfrm>
          <a:prstGeom prst="rect">
            <a:avLst/>
          </a:prstGeom>
          <a:noFill/>
        </p:spPr>
        <p:txBody>
          <a:bodyPr wrap="square" rtlCol="0">
            <a:spAutoFit/>
          </a:bodyPr>
          <a:lstStyle/>
          <a:p>
            <a:pPr algn="ctr"/>
            <a:r>
              <a:rPr lang="en-US" sz="2800" dirty="0"/>
              <a:t>Generate 442 MWh/yr.</a:t>
            </a:r>
          </a:p>
          <a:p>
            <a:pPr algn="ctr"/>
            <a:r>
              <a:rPr lang="en-US" sz="2000" dirty="0"/>
              <a:t>(15% total electricity usage)</a:t>
            </a:r>
          </a:p>
        </p:txBody>
      </p:sp>
      <p:sp>
        <p:nvSpPr>
          <p:cNvPr id="10" name="TextBox 9">
            <a:extLst>
              <a:ext uri="{FF2B5EF4-FFF2-40B4-BE49-F238E27FC236}">
                <a16:creationId xmlns:a16="http://schemas.microsoft.com/office/drawing/2014/main" id="{3752A458-4B28-9FD3-AB8D-E5D4C2C5D19A}"/>
              </a:ext>
            </a:extLst>
          </p:cNvPr>
          <p:cNvSpPr txBox="1"/>
          <p:nvPr/>
        </p:nvSpPr>
        <p:spPr>
          <a:xfrm>
            <a:off x="5363303" y="3102286"/>
            <a:ext cx="3774984" cy="830997"/>
          </a:xfrm>
          <a:prstGeom prst="rect">
            <a:avLst/>
          </a:prstGeom>
          <a:noFill/>
        </p:spPr>
        <p:txBody>
          <a:bodyPr wrap="square" rtlCol="0">
            <a:spAutoFit/>
          </a:bodyPr>
          <a:lstStyle/>
          <a:p>
            <a:pPr algn="ctr"/>
            <a:r>
              <a:rPr lang="en-US" sz="2800" dirty="0"/>
              <a:t>Promote clean energy</a:t>
            </a:r>
          </a:p>
          <a:p>
            <a:pPr algn="ctr"/>
            <a:r>
              <a:rPr lang="en-US" sz="2000" dirty="0"/>
              <a:t>(6 buildings)</a:t>
            </a:r>
          </a:p>
        </p:txBody>
      </p:sp>
    </p:spTree>
    <p:extLst>
      <p:ext uri="{BB962C8B-B14F-4D97-AF65-F5344CB8AC3E}">
        <p14:creationId xmlns:p14="http://schemas.microsoft.com/office/powerpoint/2010/main" val="316730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5B689"/>
        </a:solidFill>
        <a:effectLst/>
      </p:bgPr>
    </p:bg>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cap="none" dirty="0">
                <a:latin typeface="Calibri" panose="020F0502020204030204" pitchFamily="34" charset="0"/>
                <a:cs typeface="Calibri" panose="020F0502020204030204" pitchFamily="34" charset="0"/>
              </a:rPr>
              <a:t>Electric Leaf Blowers</a:t>
            </a:r>
          </a:p>
        </p:txBody>
      </p:sp>
      <p:pic>
        <p:nvPicPr>
          <p:cNvPr id="3" name="Picture 2" descr="A picture containing tool, dark&#10;&#10;Description automatically generated">
            <a:extLst>
              <a:ext uri="{FF2B5EF4-FFF2-40B4-BE49-F238E27FC236}">
                <a16:creationId xmlns:a16="http://schemas.microsoft.com/office/drawing/2014/main" id="{406FF59E-64AC-8C45-8AF5-55B6CB31C8BA}"/>
              </a:ext>
            </a:extLst>
          </p:cNvPr>
          <p:cNvPicPr>
            <a:picLocks noChangeAspect="1"/>
          </p:cNvPicPr>
          <p:nvPr/>
        </p:nvPicPr>
        <p:blipFill>
          <a:blip r:embed="rId4"/>
          <a:stretch>
            <a:fillRect/>
          </a:stretch>
        </p:blipFill>
        <p:spPr>
          <a:xfrm>
            <a:off x="5129066" y="3484022"/>
            <a:ext cx="2217316" cy="1518821"/>
          </a:xfrm>
          <a:prstGeom prst="rect">
            <a:avLst/>
          </a:prstGeom>
        </p:spPr>
      </p:pic>
      <p:graphicFrame>
        <p:nvGraphicFramePr>
          <p:cNvPr id="4" name="Table 4">
            <a:extLst>
              <a:ext uri="{FF2B5EF4-FFF2-40B4-BE49-F238E27FC236}">
                <a16:creationId xmlns:a16="http://schemas.microsoft.com/office/drawing/2014/main" id="{6598A38E-677C-3849-BEEA-4F6868F26057}"/>
              </a:ext>
            </a:extLst>
          </p:cNvPr>
          <p:cNvGraphicFramePr>
            <a:graphicFrameLocks noGrp="1"/>
          </p:cNvGraphicFramePr>
          <p:nvPr>
            <p:extLst>
              <p:ext uri="{D42A27DB-BD31-4B8C-83A1-F6EECF244321}">
                <p14:modId xmlns:p14="http://schemas.microsoft.com/office/powerpoint/2010/main" val="2597405646"/>
              </p:ext>
            </p:extLst>
          </p:nvPr>
        </p:nvGraphicFramePr>
        <p:xfrm>
          <a:off x="1047828" y="1210651"/>
          <a:ext cx="6951697" cy="2133600"/>
        </p:xfrm>
        <a:graphic>
          <a:graphicData uri="http://schemas.openxmlformats.org/drawingml/2006/table">
            <a:tbl>
              <a:tblPr firstRow="1" bandRow="1">
                <a:tableStyleId>{5940675A-B579-460E-94D1-54222C63F5DA}</a:tableStyleId>
              </a:tblPr>
              <a:tblGrid>
                <a:gridCol w="3477276">
                  <a:extLst>
                    <a:ext uri="{9D8B030D-6E8A-4147-A177-3AD203B41FA5}">
                      <a16:colId xmlns:a16="http://schemas.microsoft.com/office/drawing/2014/main" val="1792499305"/>
                    </a:ext>
                  </a:extLst>
                </a:gridCol>
                <a:gridCol w="3474421">
                  <a:extLst>
                    <a:ext uri="{9D8B030D-6E8A-4147-A177-3AD203B41FA5}">
                      <a16:colId xmlns:a16="http://schemas.microsoft.com/office/drawing/2014/main" val="1613827193"/>
                    </a:ext>
                  </a:extLst>
                </a:gridCol>
              </a:tblGrid>
              <a:tr h="327533">
                <a:tc>
                  <a:txBody>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Gas-Powered</a:t>
                      </a:r>
                      <a:r>
                        <a:rPr lang="en-US" sz="2000" b="0" dirty="0">
                          <a:latin typeface="Helvetica Neue" panose="02000503000000020004" pitchFamily="2" charset="0"/>
                          <a:ea typeface="Helvetica Neue" panose="02000503000000020004" pitchFamily="2" charset="0"/>
                          <a:cs typeface="Helvetica Neue" panose="02000503000000020004" pitchFamily="2" charset="0"/>
                        </a:rPr>
                        <a:t> Leaf Blowers</a:t>
                      </a:r>
                    </a:p>
                  </a:txBody>
                  <a:tcPr/>
                </a:tc>
                <a:tc>
                  <a:txBody>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Electric</a:t>
                      </a:r>
                      <a:r>
                        <a:rPr lang="en-US" sz="2000" b="0" dirty="0">
                          <a:latin typeface="Helvetica Neue" panose="02000503000000020004" pitchFamily="2" charset="0"/>
                          <a:ea typeface="Helvetica Neue" panose="02000503000000020004" pitchFamily="2" charset="0"/>
                          <a:cs typeface="Helvetica Neue" panose="02000503000000020004" pitchFamily="2" charset="0"/>
                        </a:rPr>
                        <a:t> Leaf Blowers</a:t>
                      </a:r>
                    </a:p>
                  </a:txBody>
                  <a:tcPr/>
                </a:tc>
                <a:extLst>
                  <a:ext uri="{0D108BD9-81ED-4DB2-BD59-A6C34878D82A}">
                    <a16:rowId xmlns:a16="http://schemas.microsoft.com/office/drawing/2014/main" val="2362610565"/>
                  </a:ext>
                </a:extLst>
              </a:tr>
              <a:tr h="1473899">
                <a:tc>
                  <a:txBody>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Pollute nitrous oxides</a:t>
                      </a:r>
                    </a:p>
                    <a:p>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latin typeface="Helvetica Neue" panose="02000503000000020004" pitchFamily="2" charset="0"/>
                          <a:ea typeface="Helvetica Neue" panose="02000503000000020004" pitchFamily="2" charset="0"/>
                          <a:cs typeface="Helvetica Neue" panose="02000503000000020004" pitchFamily="2" charset="0"/>
                        </a:rPr>
                        <a:t>Loud</a:t>
                      </a:r>
                    </a:p>
                    <a:p>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latin typeface="Helvetica Neue" panose="02000503000000020004" pitchFamily="2" charset="0"/>
                          <a:ea typeface="Helvetica Neue" panose="02000503000000020004" pitchFamily="2" charset="0"/>
                          <a:cs typeface="Helvetica Neue" panose="02000503000000020004" pitchFamily="2" charset="0"/>
                        </a:rPr>
                        <a:t>Emit carcinogens and asthma-inducing toxins</a:t>
                      </a:r>
                    </a:p>
                  </a:txBody>
                  <a:tcPr/>
                </a:tc>
                <a:tc>
                  <a:txBody>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Do not pollute on spot</a:t>
                      </a:r>
                    </a:p>
                    <a:p>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latin typeface="Helvetica Neue" panose="02000503000000020004" pitchFamily="2" charset="0"/>
                          <a:ea typeface="Helvetica Neue" panose="02000503000000020004" pitchFamily="2" charset="0"/>
                          <a:cs typeface="Helvetica Neue" panose="02000503000000020004" pitchFamily="2" charset="0"/>
                        </a:rPr>
                        <a:t>Quiet</a:t>
                      </a:r>
                    </a:p>
                    <a:p>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latin typeface="Helvetica Neue" panose="02000503000000020004" pitchFamily="2" charset="0"/>
                          <a:ea typeface="Helvetica Neue" panose="02000503000000020004" pitchFamily="2" charset="0"/>
                          <a:cs typeface="Helvetica Neue" panose="02000503000000020004" pitchFamily="2" charset="0"/>
                        </a:rPr>
                        <a:t>Better for health</a:t>
                      </a:r>
                    </a:p>
                  </a:txBody>
                  <a:tcPr/>
                </a:tc>
                <a:extLst>
                  <a:ext uri="{0D108BD9-81ED-4DB2-BD59-A6C34878D82A}">
                    <a16:rowId xmlns:a16="http://schemas.microsoft.com/office/drawing/2014/main" val="1904038192"/>
                  </a:ext>
                </a:extLst>
              </a:tr>
            </a:tbl>
          </a:graphicData>
        </a:graphic>
      </p:graphicFrame>
      <p:pic>
        <p:nvPicPr>
          <p:cNvPr id="6" name="Picture 5" descr="Map&#10;&#10;Description automatically generated">
            <a:extLst>
              <a:ext uri="{FF2B5EF4-FFF2-40B4-BE49-F238E27FC236}">
                <a16:creationId xmlns:a16="http://schemas.microsoft.com/office/drawing/2014/main" id="{01B2239E-D16D-AC47-B7D5-003ACA45C338}"/>
              </a:ext>
            </a:extLst>
          </p:cNvPr>
          <p:cNvPicPr>
            <a:picLocks noChangeAspect="1"/>
          </p:cNvPicPr>
          <p:nvPr/>
        </p:nvPicPr>
        <p:blipFill>
          <a:blip r:embed="rId5"/>
          <a:stretch>
            <a:fillRect/>
          </a:stretch>
        </p:blipFill>
        <p:spPr>
          <a:xfrm>
            <a:off x="1047828" y="3462382"/>
            <a:ext cx="3251200" cy="15621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5B689"/>
        </a:solidFill>
        <a:effectLst/>
      </p:bgPr>
    </p:bg>
    <p:spTree>
      <p:nvGrpSpPr>
        <p:cNvPr id="1" name="Shape 179"/>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7F91342-98DD-534A-B531-0F84E7C18137}"/>
              </a:ext>
            </a:extLst>
          </p:cNvPr>
          <p:cNvSpPr/>
          <p:nvPr/>
        </p:nvSpPr>
        <p:spPr>
          <a:xfrm>
            <a:off x="319723" y="2420082"/>
            <a:ext cx="4295140" cy="2623099"/>
          </a:xfrm>
          <a:prstGeom prst="roundRect">
            <a:avLst>
              <a:gd name="adj" fmla="val 4566"/>
            </a:avLst>
          </a:prstGeom>
          <a:solidFill>
            <a:schemeClr val="tx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0" name="Google Shape;180;p28"/>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rtl="0">
              <a:spcBef>
                <a:spcPts val="0"/>
              </a:spcBef>
              <a:spcAft>
                <a:spcPts val="0"/>
              </a:spcAft>
              <a:buNone/>
            </a:pPr>
            <a:r>
              <a:rPr lang="en-US" sz="3200" cap="none" dirty="0">
                <a:latin typeface="Calibri" panose="020F0502020204030204" pitchFamily="34" charset="0"/>
                <a:cs typeface="Calibri" panose="020F0502020204030204" pitchFamily="34" charset="0"/>
              </a:rPr>
              <a:t>Electric School Buses</a:t>
            </a:r>
          </a:p>
        </p:txBody>
      </p:sp>
      <p:sp>
        <p:nvSpPr>
          <p:cNvPr id="181" name="Google Shape;181;p28"/>
          <p:cNvSpPr txBox="1">
            <a:spLocks noGrp="1"/>
          </p:cNvSpPr>
          <p:nvPr>
            <p:ph type="body" idx="1"/>
          </p:nvPr>
        </p:nvSpPr>
        <p:spPr>
          <a:xfrm>
            <a:off x="325988" y="1016504"/>
            <a:ext cx="7517850" cy="1535150"/>
          </a:xfrm>
          <a:prstGeom prst="rect">
            <a:avLst/>
          </a:prstGeom>
        </p:spPr>
        <p:txBody>
          <a:bodyPr spcFirstLastPara="1" wrap="square" lIns="91425" tIns="91425" rIns="91425" bIns="91425" anchor="t" anchorCtr="0">
            <a:noAutofit/>
          </a:bodyPr>
          <a:lstStyle/>
          <a:p>
            <a:pPr marL="114300" lvl="0" indent="0" algn="l" rtl="0">
              <a:lnSpc>
                <a:spcPct val="150000"/>
              </a:lnSpc>
              <a:spcBef>
                <a:spcPts val="0"/>
              </a:spcBef>
              <a:spcAft>
                <a:spcPts val="0"/>
              </a:spcAft>
              <a:buSzPts val="1800"/>
              <a:buNone/>
            </a:pPr>
            <a:r>
              <a:rPr lang="en-US" sz="1800" dirty="0">
                <a:latin typeface="Calibri" panose="020F0502020204030204" pitchFamily="34" charset="0"/>
                <a:cs typeface="Calibri" panose="020F0502020204030204" pitchFamily="34" charset="0"/>
              </a:rPr>
              <a:t>+ Lower emissions by 17 </a:t>
            </a:r>
            <a:r>
              <a:rPr lang="en-US" sz="1800" dirty="0" err="1">
                <a:latin typeface="Calibri" panose="020F0502020204030204" pitchFamily="34" charset="0"/>
                <a:cs typeface="Calibri" panose="020F0502020204030204" pitchFamily="34" charset="0"/>
              </a:rPr>
              <a:t>MtCO₂e</a:t>
            </a:r>
            <a:r>
              <a:rPr lang="en-US" sz="1800" dirty="0">
                <a:latin typeface="Calibri" panose="020F0502020204030204" pitchFamily="34" charset="0"/>
                <a:cs typeface="Calibri" panose="020F0502020204030204" pitchFamily="34" charset="0"/>
              </a:rPr>
              <a:t>, combating climate change</a:t>
            </a:r>
          </a:p>
          <a:p>
            <a:pPr marL="114300" indent="0">
              <a:lnSpc>
                <a:spcPct val="150000"/>
              </a:lnSpc>
              <a:buNone/>
            </a:pPr>
            <a:r>
              <a:rPr lang="en-US" sz="1800" dirty="0">
                <a:latin typeface="Calibri" panose="020F0502020204030204" pitchFamily="34" charset="0"/>
                <a:cs typeface="Calibri" panose="020F0502020204030204" pitchFamily="34" charset="0"/>
              </a:rPr>
              <a:t>+ Improves student health (diesel causes asthma)</a:t>
            </a:r>
          </a:p>
          <a:p>
            <a:pPr marL="114300" indent="0">
              <a:lnSpc>
                <a:spcPct val="150000"/>
              </a:lnSpc>
              <a:buNone/>
            </a:pPr>
            <a:r>
              <a:rPr lang="en-US" sz="1800">
                <a:latin typeface="Calibri" panose="020F0502020204030204" pitchFamily="34" charset="0"/>
                <a:cs typeface="Calibri" panose="020F0502020204030204" pitchFamily="34" charset="0"/>
              </a:rPr>
              <a:t>+ Less pollution</a:t>
            </a:r>
          </a:p>
        </p:txBody>
      </p:sp>
      <p:sp>
        <p:nvSpPr>
          <p:cNvPr id="7" name="TextBox 6">
            <a:extLst>
              <a:ext uri="{FF2B5EF4-FFF2-40B4-BE49-F238E27FC236}">
                <a16:creationId xmlns:a16="http://schemas.microsoft.com/office/drawing/2014/main" id="{C8721283-F8A2-CD4A-9F61-1599D6C40649}"/>
              </a:ext>
            </a:extLst>
          </p:cNvPr>
          <p:cNvSpPr txBox="1"/>
          <p:nvPr/>
        </p:nvSpPr>
        <p:spPr>
          <a:xfrm>
            <a:off x="403471" y="2447789"/>
            <a:ext cx="4150432" cy="923330"/>
          </a:xfrm>
          <a:prstGeom prst="rect">
            <a:avLst/>
          </a:prstGeom>
          <a:noFill/>
        </p:spPr>
        <p:txBody>
          <a:bodyPr wrap="square" rtlCol="0">
            <a:spAutoFit/>
          </a:bodyPr>
          <a:lstStyle/>
          <a:p>
            <a:r>
              <a:rPr lang="en-US" b="1" dirty="0"/>
              <a:t>Economics</a:t>
            </a:r>
          </a:p>
          <a:p>
            <a:r>
              <a:rPr lang="en-US" sz="1200" dirty="0">
                <a:latin typeface="Calibri" panose="020F0502020204030204" pitchFamily="34" charset="0"/>
                <a:cs typeface="Calibri" panose="020F0502020204030204" pitchFamily="34" charset="0"/>
              </a:rPr>
              <a:t>Over 12 years, electric is </a:t>
            </a:r>
            <a:r>
              <a:rPr lang="en-US" sz="1200" b="1" dirty="0">
                <a:latin typeface="Calibri" panose="020F0502020204030204" pitchFamily="34" charset="0"/>
                <a:cs typeface="Calibri" panose="020F0502020204030204" pitchFamily="34" charset="0"/>
              </a:rPr>
              <a:t>cheaper</a:t>
            </a:r>
            <a:r>
              <a:rPr lang="en-US" sz="1200" dirty="0">
                <a:latin typeface="Calibri" panose="020F0502020204030204" pitchFamily="34" charset="0"/>
                <a:cs typeface="Calibri" panose="020F0502020204030204" pitchFamily="34" charset="0"/>
              </a:rPr>
              <a:t> than diesel</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Higher upfront cost</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Lower cost of fuel and maintenance</a:t>
            </a:r>
          </a:p>
        </p:txBody>
      </p:sp>
      <p:pic>
        <p:nvPicPr>
          <p:cNvPr id="10" name="Picture 9" descr="Chart, line chart&#10;&#10;Description automatically generated">
            <a:extLst>
              <a:ext uri="{FF2B5EF4-FFF2-40B4-BE49-F238E27FC236}">
                <a16:creationId xmlns:a16="http://schemas.microsoft.com/office/drawing/2014/main" id="{5F358C40-95BC-BB45-AFA0-09680257C8F9}"/>
              </a:ext>
            </a:extLst>
          </p:cNvPr>
          <p:cNvPicPr>
            <a:picLocks noChangeAspect="1"/>
          </p:cNvPicPr>
          <p:nvPr/>
        </p:nvPicPr>
        <p:blipFill>
          <a:blip r:embed="rId3"/>
          <a:stretch>
            <a:fillRect/>
          </a:stretch>
        </p:blipFill>
        <p:spPr>
          <a:xfrm>
            <a:off x="480743" y="3328255"/>
            <a:ext cx="1886757" cy="1686350"/>
          </a:xfrm>
          <a:prstGeom prst="rect">
            <a:avLst/>
          </a:prstGeom>
        </p:spPr>
      </p:pic>
      <p:pic>
        <p:nvPicPr>
          <p:cNvPr id="21" name="Picture 20" descr="Waterfall chart&#10;&#10;Description automatically generated with medium confidence">
            <a:extLst>
              <a:ext uri="{FF2B5EF4-FFF2-40B4-BE49-F238E27FC236}">
                <a16:creationId xmlns:a16="http://schemas.microsoft.com/office/drawing/2014/main" id="{98992A42-2692-DF41-878E-BDFFEB3BF85D}"/>
              </a:ext>
            </a:extLst>
          </p:cNvPr>
          <p:cNvPicPr>
            <a:picLocks noChangeAspect="1"/>
          </p:cNvPicPr>
          <p:nvPr/>
        </p:nvPicPr>
        <p:blipFill>
          <a:blip r:embed="rId4"/>
          <a:stretch>
            <a:fillRect/>
          </a:stretch>
        </p:blipFill>
        <p:spPr>
          <a:xfrm>
            <a:off x="2582838" y="3328255"/>
            <a:ext cx="1840657" cy="1686350"/>
          </a:xfrm>
          <a:prstGeom prst="rect">
            <a:avLst/>
          </a:prstGeom>
        </p:spPr>
      </p:pic>
      <p:pic>
        <p:nvPicPr>
          <p:cNvPr id="13" name="Picture 12" descr="A school bus on the street&#10;&#10;Description automatically generated with medium confidence">
            <a:extLst>
              <a:ext uri="{FF2B5EF4-FFF2-40B4-BE49-F238E27FC236}">
                <a16:creationId xmlns:a16="http://schemas.microsoft.com/office/drawing/2014/main" id="{085486BF-AC28-0B44-94A6-9411D48B0C7B}"/>
              </a:ext>
            </a:extLst>
          </p:cNvPr>
          <p:cNvPicPr>
            <a:picLocks noChangeAspect="1"/>
          </p:cNvPicPr>
          <p:nvPr/>
        </p:nvPicPr>
        <p:blipFill>
          <a:blip r:embed="rId5"/>
          <a:stretch>
            <a:fillRect/>
          </a:stretch>
        </p:blipFill>
        <p:spPr>
          <a:xfrm>
            <a:off x="5945972" y="2734681"/>
            <a:ext cx="2540000" cy="1993900"/>
          </a:xfrm>
          <a:prstGeom prst="rect">
            <a:avLst/>
          </a:prstGeom>
        </p:spPr>
      </p:pic>
      <p:pic>
        <p:nvPicPr>
          <p:cNvPr id="9" name="Picture 8" descr="Shape&#10;&#10;Description automatically generated">
            <a:extLst>
              <a:ext uri="{FF2B5EF4-FFF2-40B4-BE49-F238E27FC236}">
                <a16:creationId xmlns:a16="http://schemas.microsoft.com/office/drawing/2014/main" id="{0FE2E2CE-3CE0-86B8-7195-90C28F360FB9}"/>
              </a:ext>
            </a:extLst>
          </p:cNvPr>
          <p:cNvPicPr>
            <a:picLocks noChangeAspect="1"/>
          </p:cNvPicPr>
          <p:nvPr/>
        </p:nvPicPr>
        <p:blipFill>
          <a:blip r:embed="rId6"/>
          <a:stretch>
            <a:fillRect/>
          </a:stretch>
        </p:blipFill>
        <p:spPr>
          <a:xfrm>
            <a:off x="7081918" y="1149881"/>
            <a:ext cx="1276270" cy="1276270"/>
          </a:xfrm>
          <a:prstGeom prst="rect">
            <a:avLst/>
          </a:prstGeom>
        </p:spPr>
      </p:pic>
    </p:spTree>
    <p:extLst>
      <p:ext uri="{BB962C8B-B14F-4D97-AF65-F5344CB8AC3E}">
        <p14:creationId xmlns:p14="http://schemas.microsoft.com/office/powerpoint/2010/main" val="410374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5B689"/>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1610591" y="1906953"/>
            <a:ext cx="5922818" cy="1329594"/>
          </a:xfrm>
          <a:prstGeom prst="roundRect">
            <a:avLst>
              <a:gd name="adj" fmla="val 11710"/>
            </a:avLst>
          </a:prstGeom>
          <a:solidFill>
            <a:srgbClr val="FFFFFF"/>
          </a:solidFill>
          <a:ln>
            <a:solidFill>
              <a:srgbClr val="404040"/>
            </a:solidFill>
          </a:ln>
        </p:spPr>
        <p:txBody>
          <a:bodyPr spcFirstLastPara="1" vert="horz" wrap="square" lIns="182880" tIns="182880" rIns="182880" bIns="182880" rtlCol="0" anchor="ctr" anchorCtr="0">
            <a:normAutofit/>
          </a:bodyPr>
          <a:lstStyle/>
          <a:p>
            <a:pPr marL="0" lvl="0" indent="0" defTabSz="914400">
              <a:spcAft>
                <a:spcPts val="0"/>
              </a:spcAft>
            </a:pPr>
            <a:r>
              <a:rPr lang="en-US" sz="4800" kern="1200" cap="none" spc="200" baseline="0" dirty="0">
                <a:solidFill>
                  <a:srgbClr val="262626"/>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30940283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
  <TotalTime>2805</TotalTime>
  <Words>694</Words>
  <Application>Microsoft Macintosh PowerPoint</Application>
  <PresentationFormat>On-screen Show (16:9)</PresentationFormat>
  <Paragraphs>80</Paragraphs>
  <Slides>8</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Calibri Light</vt:lpstr>
      <vt:lpstr>Gill Sans MT</vt:lpstr>
      <vt:lpstr>Helvetica Neue</vt:lpstr>
      <vt:lpstr>Parcel</vt:lpstr>
      <vt:lpstr>Office Theme</vt:lpstr>
      <vt:lpstr>PowerPoint Presentation</vt:lpstr>
      <vt:lpstr>Energy Sources in U.S.</vt:lpstr>
      <vt:lpstr>Clean Electricity</vt:lpstr>
      <vt:lpstr>Solar for Riverdale</vt:lpstr>
      <vt:lpstr>Annual Impact</vt:lpstr>
      <vt:lpstr>Electric Leaf Blowers</vt:lpstr>
      <vt:lpstr>Electric School Buses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Joel Grayson</cp:lastModifiedBy>
  <cp:revision>12</cp:revision>
  <dcterms:modified xsi:type="dcterms:W3CDTF">2023-10-10T12:29:00Z</dcterms:modified>
</cp:coreProperties>
</file>